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 id="261" r:id="rId7"/>
    <p:sldId id="298" r:id="rId8"/>
    <p:sldId id="262" r:id="rId9"/>
    <p:sldId id="263" r:id="rId10"/>
    <p:sldId id="265" r:id="rId11"/>
    <p:sldId id="264"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8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D6E6B4A-3EDF-450C-BAED-1C7D2683900E}" type="datetimeFigureOut">
              <a:rPr lang="ru-RU" smtClean="0"/>
              <a:pPr/>
              <a:t>09.09.2022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7F10AFB-74C5-436B-88D3-6D72DA6E5D93}"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D6E6B4A-3EDF-450C-BAED-1C7D2683900E}" type="datetimeFigureOut">
              <a:rPr lang="ru-RU" smtClean="0"/>
              <a:pPr/>
              <a:t>09.09.2022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7F10AFB-74C5-436B-88D3-6D72DA6E5D93}"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D6E6B4A-3EDF-450C-BAED-1C7D2683900E}" type="datetimeFigureOut">
              <a:rPr lang="ru-RU" smtClean="0"/>
              <a:pPr/>
              <a:t>09.09.2022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7F10AFB-74C5-436B-88D3-6D72DA6E5D93}"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D6E6B4A-3EDF-450C-BAED-1C7D2683900E}" type="datetimeFigureOut">
              <a:rPr lang="ru-RU" smtClean="0"/>
              <a:pPr/>
              <a:t>09.09.2022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7F10AFB-74C5-436B-88D3-6D72DA6E5D93}"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D6E6B4A-3EDF-450C-BAED-1C7D2683900E}" type="datetimeFigureOut">
              <a:rPr lang="ru-RU" smtClean="0"/>
              <a:pPr/>
              <a:t>09.09.2022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7F10AFB-74C5-436B-88D3-6D72DA6E5D93}"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D6E6B4A-3EDF-450C-BAED-1C7D2683900E}" type="datetimeFigureOut">
              <a:rPr lang="ru-RU" smtClean="0"/>
              <a:pPr/>
              <a:t>09.09.2022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7F10AFB-74C5-436B-88D3-6D72DA6E5D93}"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D6E6B4A-3EDF-450C-BAED-1C7D2683900E}" type="datetimeFigureOut">
              <a:rPr lang="ru-RU" smtClean="0"/>
              <a:pPr/>
              <a:t>09.09.2022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7F10AFB-74C5-436B-88D3-6D72DA6E5D93}"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D6E6B4A-3EDF-450C-BAED-1C7D2683900E}" type="datetimeFigureOut">
              <a:rPr lang="ru-RU" smtClean="0"/>
              <a:pPr/>
              <a:t>09.09.2022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7F10AFB-74C5-436B-88D3-6D72DA6E5D93}"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D6E6B4A-3EDF-450C-BAED-1C7D2683900E}" type="datetimeFigureOut">
              <a:rPr lang="ru-RU" smtClean="0"/>
              <a:pPr/>
              <a:t>09.09.2022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7F10AFB-74C5-436B-88D3-6D72DA6E5D93}"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D6E6B4A-3EDF-450C-BAED-1C7D2683900E}" type="datetimeFigureOut">
              <a:rPr lang="ru-RU" smtClean="0"/>
              <a:pPr/>
              <a:t>09.09.2022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7F10AFB-74C5-436B-88D3-6D72DA6E5D93}"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D6E6B4A-3EDF-450C-BAED-1C7D2683900E}" type="datetimeFigureOut">
              <a:rPr lang="ru-RU" smtClean="0"/>
              <a:pPr/>
              <a:t>09.09.2022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7F10AFB-74C5-436B-88D3-6D72DA6E5D93}"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6E6B4A-3EDF-450C-BAED-1C7D2683900E}" type="datetimeFigureOut">
              <a:rPr lang="ru-RU" smtClean="0"/>
              <a:pPr/>
              <a:t>09.09.2022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F10AFB-74C5-436B-88D3-6D72DA6E5D93}"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yandex.ru/video/preview/?filmId=3113368831349355735&amp;url=http%3A%2F%2Fok.ru%2Fvideo%2F3063812444&amp;text=%D1%81%D0%BA%D0%BE%D1%82%D0%BE%D0%B1%D0%BE%D0%B9%D0%BD%D1%8F&amp;path=sharelink" TargetMode="External"/><Relationship Id="rId2" Type="http://schemas.openxmlformats.org/officeDocument/2006/relationships/hyperlink" Target="https://ok.ru/video/13433377222"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solidFill>
                  <a:srgbClr val="002060"/>
                </a:solidFill>
              </a:rPr>
              <a:t>Техника </a:t>
            </a:r>
            <a:r>
              <a:rPr lang="ru-RU" dirty="0">
                <a:solidFill>
                  <a:srgbClr val="002060"/>
                </a:solidFill>
              </a:rPr>
              <a:t>ветеринарно-санитарного осмотра органов и туш на современном боенском предприятии.</a:t>
            </a:r>
          </a:p>
        </p:txBody>
      </p:sp>
      <p:sp>
        <p:nvSpPr>
          <p:cNvPr id="3" name="Подзаголовок 2"/>
          <p:cNvSpPr>
            <a:spLocks noGrp="1"/>
          </p:cNvSpPr>
          <p:nvPr>
            <p:ph type="subTitle" idx="1"/>
          </p:nvPr>
        </p:nvSpPr>
        <p:spPr/>
        <p:txBody>
          <a:bodyPr/>
          <a:lstStyle/>
          <a:p>
            <a:endParaRPr lang="ru-RU"/>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29600" cy="5649491"/>
          </a:xfrm>
        </p:spPr>
        <p:txBody>
          <a:bodyPr>
            <a:normAutofit fontScale="85000" lnSpcReduction="20000"/>
          </a:bodyPr>
          <a:lstStyle/>
          <a:p>
            <a:pPr algn="just"/>
            <a:r>
              <a:rPr lang="ru-RU" dirty="0">
                <a:solidFill>
                  <a:schemeClr val="tx2">
                    <a:lumMod val="50000"/>
                  </a:schemeClr>
                </a:solidFill>
              </a:rPr>
              <a:t>В лесу можно использовать два рядом стоящих дерева. Между этими деревьями помещают перекладину. В центре перекладины закрепляют блок, через который проходит веревка или трос, позволяющие поднять тушу в вертикальное положение для лучшего обескровливания.</a:t>
            </a:r>
            <a:r>
              <a:rPr lang="ru-RU" dirty="0" smtClean="0">
                <a:solidFill>
                  <a:schemeClr val="tx2">
                    <a:lumMod val="50000"/>
                  </a:schemeClr>
                </a:solidFill>
              </a:rPr>
              <a:t/>
            </a:r>
            <a:br>
              <a:rPr lang="ru-RU" dirty="0" smtClean="0">
                <a:solidFill>
                  <a:schemeClr val="tx2">
                    <a:lumMod val="50000"/>
                  </a:schemeClr>
                </a:solidFill>
              </a:rPr>
            </a:br>
            <a:r>
              <a:rPr lang="ru-RU" dirty="0" smtClean="0">
                <a:solidFill>
                  <a:schemeClr val="tx2">
                    <a:lumMod val="50000"/>
                  </a:schemeClr>
                </a:solidFill>
              </a:rPr>
              <a:t/>
            </a:r>
            <a:br>
              <a:rPr lang="ru-RU" dirty="0" smtClean="0">
                <a:solidFill>
                  <a:schemeClr val="tx2">
                    <a:lumMod val="50000"/>
                  </a:schemeClr>
                </a:solidFill>
              </a:rPr>
            </a:br>
            <a:r>
              <a:rPr lang="ru-RU" dirty="0">
                <a:solidFill>
                  <a:schemeClr val="tx2">
                    <a:lumMod val="50000"/>
                  </a:schemeClr>
                </a:solidFill>
              </a:rPr>
              <a:t>На некотором расстоянии от убойной площадки выкапывают яму для сброса всех отходов, а также тех продуктов убоя, которые невозможно использовать в полевых условиях (кровь, половые органы и др.).</a:t>
            </a:r>
            <a:r>
              <a:rPr lang="ru-RU" dirty="0" smtClean="0">
                <a:solidFill>
                  <a:schemeClr val="tx2">
                    <a:lumMod val="50000"/>
                  </a:schemeClr>
                </a:solidFill>
              </a:rPr>
              <a:t/>
            </a:r>
            <a:br>
              <a:rPr lang="ru-RU" dirty="0" smtClean="0">
                <a:solidFill>
                  <a:schemeClr val="tx2">
                    <a:lumMod val="50000"/>
                  </a:schemeClr>
                </a:solidFill>
              </a:rPr>
            </a:br>
            <a:r>
              <a:rPr lang="ru-RU" dirty="0" smtClean="0">
                <a:solidFill>
                  <a:schemeClr val="tx2">
                    <a:lumMod val="50000"/>
                  </a:schemeClr>
                </a:solidFill>
              </a:rPr>
              <a:t/>
            </a:r>
            <a:br>
              <a:rPr lang="ru-RU" dirty="0" smtClean="0">
                <a:solidFill>
                  <a:schemeClr val="tx2">
                    <a:lumMod val="50000"/>
                  </a:schemeClr>
                </a:solidFill>
              </a:rPr>
            </a:br>
            <a:r>
              <a:rPr lang="ru-RU" dirty="0">
                <a:solidFill>
                  <a:schemeClr val="tx2">
                    <a:lumMod val="50000"/>
                  </a:schemeClr>
                </a:solidFill>
              </a:rPr>
              <a:t>По окончании убоя очищают убойную площадку — срывают верхний слой почвы, дезинфицируют площадку и засыпают ее песком.</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1026" name="Picture 2" descr="рисунок"/>
          <p:cNvPicPr>
            <a:picLocks noChangeAspect="1" noChangeArrowheads="1"/>
          </p:cNvPicPr>
          <p:nvPr/>
        </p:nvPicPr>
        <p:blipFill>
          <a:blip r:embed="rId2" cstate="print"/>
          <a:srcRect/>
          <a:stretch>
            <a:fillRect/>
          </a:stretch>
        </p:blipFill>
        <p:spPr bwMode="auto">
          <a:xfrm>
            <a:off x="251520" y="260647"/>
            <a:ext cx="4176464" cy="4826779"/>
          </a:xfrm>
          <a:prstGeom prst="rect">
            <a:avLst/>
          </a:prstGeom>
          <a:noFill/>
        </p:spPr>
      </p:pic>
      <p:pic>
        <p:nvPicPr>
          <p:cNvPr id="1028" name="Picture 4" descr="рисунок"/>
          <p:cNvPicPr>
            <a:picLocks noChangeAspect="1" noChangeArrowheads="1"/>
          </p:cNvPicPr>
          <p:nvPr/>
        </p:nvPicPr>
        <p:blipFill>
          <a:blip r:embed="rId3" cstate="print"/>
          <a:srcRect b="10949"/>
          <a:stretch>
            <a:fillRect/>
          </a:stretch>
        </p:blipFill>
        <p:spPr bwMode="auto">
          <a:xfrm>
            <a:off x="4572001" y="1442998"/>
            <a:ext cx="4572000" cy="5415002"/>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solidFill>
                  <a:schemeClr val="accent1">
                    <a:lumMod val="50000"/>
                  </a:schemeClr>
                </a:solidFill>
              </a:rPr>
              <a:t>СПЕЦИАЛИЗИРОВАННЫЕ </a:t>
            </a:r>
            <a:r>
              <a:rPr lang="ru-RU" b="1" dirty="0" smtClean="0">
                <a:solidFill>
                  <a:schemeClr val="accent1">
                    <a:lumMod val="50000"/>
                  </a:schemeClr>
                </a:solidFill>
              </a:rPr>
              <a:t>БОЕНСКИЕ </a:t>
            </a:r>
            <a:r>
              <a:rPr lang="ru-RU" b="1" dirty="0">
                <a:solidFill>
                  <a:schemeClr val="accent1">
                    <a:lumMod val="50000"/>
                  </a:schemeClr>
                </a:solidFill>
              </a:rPr>
              <a:t>ПРЕДПРИЯТИЯ</a:t>
            </a:r>
          </a:p>
        </p:txBody>
      </p:sp>
      <p:sp>
        <p:nvSpPr>
          <p:cNvPr id="3" name="Содержимое 2"/>
          <p:cNvSpPr>
            <a:spLocks noGrp="1"/>
          </p:cNvSpPr>
          <p:nvPr>
            <p:ph idx="1"/>
          </p:nvPr>
        </p:nvSpPr>
        <p:spPr/>
        <p:txBody>
          <a:bodyPr>
            <a:normAutofit fontScale="70000" lnSpcReduction="20000"/>
          </a:bodyPr>
          <a:lstStyle/>
          <a:p>
            <a:pPr algn="just"/>
            <a:r>
              <a:rPr lang="ru-RU" b="1" dirty="0">
                <a:solidFill>
                  <a:schemeClr val="accent1">
                    <a:lumMod val="50000"/>
                  </a:schemeClr>
                </a:solidFill>
              </a:rPr>
              <a:t>Птицекомбинаты. </a:t>
            </a:r>
            <a:r>
              <a:rPr lang="ru-RU" dirty="0">
                <a:solidFill>
                  <a:schemeClr val="accent1">
                    <a:lumMod val="50000"/>
                  </a:schemeClr>
                </a:solidFill>
              </a:rPr>
              <a:t>К специализированным </a:t>
            </a:r>
            <a:r>
              <a:rPr lang="ru-RU" dirty="0" smtClean="0">
                <a:solidFill>
                  <a:schemeClr val="accent1">
                    <a:lumMod val="50000"/>
                  </a:schemeClr>
                </a:solidFill>
              </a:rPr>
              <a:t>боенским </a:t>
            </a:r>
            <a:r>
              <a:rPr lang="ru-RU" dirty="0">
                <a:solidFill>
                  <a:schemeClr val="accent1">
                    <a:lumMod val="50000"/>
                  </a:schemeClr>
                </a:solidFill>
              </a:rPr>
              <a:t>предприятиям относят птицекомбинаты и убойные цеха птицефабрик.</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К устройству этих предприятий предъявляют те же ветеринарно-санитарные требования, что и к устройству любого боенского предприятия.</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Птицекомбинаты предназначены для убоя и первичной переработки сухопутной и водоплавающей птицы, а также для производства колбасных изделий, консервов, меланжа и яичного порошка. С этой целью на птицекомбинатах имеются соответствующие производственные цеха. На птицекомбинатах иногда проводят откорм сельскохозяйственной птицы. Птицекомбинаты могут работать и на привозном мясном сырье другого вида животных.</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433467"/>
          </a:xfrm>
        </p:spPr>
        <p:txBody>
          <a:bodyPr>
            <a:normAutofit fontScale="92500" lnSpcReduction="20000"/>
          </a:bodyPr>
          <a:lstStyle/>
          <a:p>
            <a:pPr algn="just"/>
            <a:r>
              <a:rPr lang="ru-RU" b="1" dirty="0">
                <a:solidFill>
                  <a:schemeClr val="accent1">
                    <a:lumMod val="50000"/>
                  </a:schemeClr>
                </a:solidFill>
              </a:rPr>
              <a:t>Убойные цеха птицефабрик</a:t>
            </a:r>
            <a:r>
              <a:rPr lang="ru-RU" dirty="0">
                <a:solidFill>
                  <a:schemeClr val="accent1">
                    <a:lumMod val="50000"/>
                  </a:schemeClr>
                </a:solidFill>
              </a:rPr>
              <a:t>. Ввиду того, что перевозка птицы на большие расстояния обходится дорого и сопряжена с потерями в живой массе, при птицефабриках организуют убойные цеха. В них проводят только убой и первичную обработку тушек птицы с последующим охлаждением (замораживанием) и кратковременным хранением. Эти цеха имеют поточные механизированные линии с полным потрошением тушек. Полупотрошение (удаление только кишечника) в нашей стране не предусмотрено</a:t>
            </a:r>
            <a:r>
              <a:rPr lang="ru-RU" dirty="0"/>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lgn="just"/>
            <a:r>
              <a:rPr lang="ru-RU" b="1" dirty="0" err="1">
                <a:solidFill>
                  <a:schemeClr val="accent1">
                    <a:lumMod val="50000"/>
                  </a:schemeClr>
                </a:solidFill>
              </a:rPr>
              <a:t>Оленебойни</a:t>
            </a:r>
            <a:r>
              <a:rPr lang="ru-RU" dirty="0">
                <a:solidFill>
                  <a:schemeClr val="accent1">
                    <a:lumMod val="50000"/>
                  </a:schemeClr>
                </a:solidFill>
              </a:rPr>
              <a:t> являются разновидностью </a:t>
            </a:r>
            <a:r>
              <a:rPr lang="ru-RU" dirty="0" err="1">
                <a:solidFill>
                  <a:schemeClr val="accent1">
                    <a:lumMod val="50000"/>
                  </a:schemeClr>
                </a:solidFill>
              </a:rPr>
              <a:t>скотоубойного</a:t>
            </a:r>
            <a:r>
              <a:rPr lang="ru-RU" dirty="0">
                <a:solidFill>
                  <a:schemeClr val="accent1">
                    <a:lumMod val="50000"/>
                  </a:schemeClr>
                </a:solidFill>
              </a:rPr>
              <a:t> пункта, предназначенного для убоя и разделки северных оленей. Различают постоянные (стационарные) и передвижные пункты для убоя оленей. Стационарные пункты действуют в местах большого скопления оленей в период выбраковки или планового убоя.</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6525344"/>
          </a:xfrm>
        </p:spPr>
        <p:txBody>
          <a:bodyPr>
            <a:normAutofit fontScale="77500" lnSpcReduction="20000"/>
          </a:bodyPr>
          <a:lstStyle/>
          <a:p>
            <a:pPr algn="just"/>
            <a:r>
              <a:rPr lang="ru-RU" dirty="0">
                <a:solidFill>
                  <a:schemeClr val="accent1">
                    <a:lumMod val="50000"/>
                  </a:schemeClr>
                </a:solidFill>
              </a:rPr>
              <a:t>Устройство и оборудование пунктов для убоя оленей такие же, как и на обычных </a:t>
            </a:r>
            <a:r>
              <a:rPr lang="ru-RU" dirty="0" err="1">
                <a:solidFill>
                  <a:schemeClr val="accent1">
                    <a:lumMod val="50000"/>
                  </a:schemeClr>
                </a:solidFill>
              </a:rPr>
              <a:t>скотоубойных</a:t>
            </a:r>
            <a:r>
              <a:rPr lang="ru-RU" dirty="0">
                <a:solidFill>
                  <a:schemeClr val="accent1">
                    <a:lumMod val="50000"/>
                  </a:schemeClr>
                </a:solidFill>
              </a:rPr>
              <a:t> пунктах. Производственное помещение стационарного пункта для убоя оленей включает в себя убойную площадку, разделочное, </a:t>
            </a:r>
            <a:r>
              <a:rPr lang="ru-RU" dirty="0" err="1">
                <a:solidFill>
                  <a:schemeClr val="accent1">
                    <a:lumMod val="50000"/>
                  </a:schemeClr>
                </a:solidFill>
              </a:rPr>
              <a:t>остывочное</a:t>
            </a:r>
            <a:r>
              <a:rPr lang="ru-RU" dirty="0">
                <a:solidFill>
                  <a:schemeClr val="accent1">
                    <a:lumMod val="50000"/>
                  </a:schemeClr>
                </a:solidFill>
              </a:rPr>
              <a:t> и </a:t>
            </a:r>
            <a:r>
              <a:rPr lang="ru-RU" dirty="0" err="1">
                <a:solidFill>
                  <a:schemeClr val="accent1">
                    <a:lumMod val="50000"/>
                  </a:schemeClr>
                </a:solidFill>
              </a:rPr>
              <a:t>посолочное</a:t>
            </a:r>
            <a:r>
              <a:rPr lang="ru-RU" dirty="0">
                <a:solidFill>
                  <a:schemeClr val="accent1">
                    <a:lumMod val="50000"/>
                  </a:schemeClr>
                </a:solidFill>
              </a:rPr>
              <a:t> отделения, помещение для консервирования шкур, а также помещения для рабочих и рабочий кабинет для ветеринарного специалиста.</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Дополнительным сооружением на пункте для убоя оленей является </a:t>
            </a:r>
            <a:r>
              <a:rPr lang="ru-RU" b="1" dirty="0" err="1">
                <a:solidFill>
                  <a:schemeClr val="accent1">
                    <a:lumMod val="50000"/>
                  </a:schemeClr>
                </a:solidFill>
              </a:rPr>
              <a:t>кораль</a:t>
            </a:r>
            <a:r>
              <a:rPr lang="ru-RU" dirty="0">
                <a:solidFill>
                  <a:schemeClr val="accent1">
                    <a:lumMod val="50000"/>
                  </a:schemeClr>
                </a:solidFill>
              </a:rPr>
              <a:t>. Он представляет собой загон, огороженный деревянными жердями. </a:t>
            </a:r>
            <a:r>
              <a:rPr lang="ru-RU" dirty="0" err="1">
                <a:solidFill>
                  <a:schemeClr val="accent1">
                    <a:lumMod val="50000"/>
                  </a:schemeClr>
                </a:solidFill>
              </a:rPr>
              <a:t>Кораль</a:t>
            </a:r>
            <a:r>
              <a:rPr lang="ru-RU" dirty="0">
                <a:solidFill>
                  <a:schemeClr val="accent1">
                    <a:lumMod val="50000"/>
                  </a:schemeClr>
                </a:solidFill>
              </a:rPr>
              <a:t> состоит из нескольких отделений и является как бы </a:t>
            </a:r>
            <a:r>
              <a:rPr lang="ru-RU" dirty="0" err="1">
                <a:solidFill>
                  <a:schemeClr val="accent1">
                    <a:lumMod val="50000"/>
                  </a:schemeClr>
                </a:solidFill>
              </a:rPr>
              <a:t>скотобазой</a:t>
            </a:r>
            <a:r>
              <a:rPr lang="ru-RU" dirty="0">
                <a:solidFill>
                  <a:schemeClr val="accent1">
                    <a:lumMod val="50000"/>
                  </a:schemeClr>
                </a:solidFill>
              </a:rPr>
              <a:t>; он прилегает к убойной площадке, куда подготовленные к убою олени проходят поодиночке через узкий коридор. </a:t>
            </a:r>
            <a:r>
              <a:rPr lang="ru-RU" dirty="0" err="1">
                <a:solidFill>
                  <a:schemeClr val="accent1">
                    <a:lumMod val="50000"/>
                  </a:schemeClr>
                </a:solidFill>
              </a:rPr>
              <a:t>Корали</a:t>
            </a:r>
            <a:r>
              <a:rPr lang="ru-RU" dirty="0">
                <a:solidFill>
                  <a:schemeClr val="accent1">
                    <a:lumMod val="50000"/>
                  </a:schemeClr>
                </a:solidFill>
              </a:rPr>
              <a:t> облегчают организацию и проведение всех операций по подготовке оленей к убою, включая ветеринарный осмотр, а также обеспечивают удобства при подаче оленей на убой.</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433467"/>
          </a:xfrm>
        </p:spPr>
        <p:txBody>
          <a:bodyPr>
            <a:normAutofit fontScale="92500" lnSpcReduction="20000"/>
          </a:bodyPr>
          <a:lstStyle/>
          <a:p>
            <a:pPr algn="just"/>
            <a:r>
              <a:rPr lang="ru-RU" dirty="0" err="1">
                <a:solidFill>
                  <a:schemeClr val="accent1">
                    <a:lumMod val="50000"/>
                  </a:schemeClr>
                </a:solidFill>
              </a:rPr>
              <a:t>Кроликобойни</a:t>
            </a:r>
            <a:r>
              <a:rPr lang="ru-RU" dirty="0">
                <a:solidFill>
                  <a:schemeClr val="accent1">
                    <a:lumMod val="50000"/>
                  </a:schemeClr>
                </a:solidFill>
              </a:rPr>
              <a:t> находятся вблизи крупных кролиководческих хозяйств. Это небольшие стационарные помещения, предназначенные для убоя и первичной обработки тушек кроликов. Они имеют отделения для приема поступающих животных и </a:t>
            </a:r>
            <a:r>
              <a:rPr lang="ru-RU" dirty="0" err="1">
                <a:solidFill>
                  <a:schemeClr val="accent1">
                    <a:lumMod val="50000"/>
                  </a:schemeClr>
                </a:solidFill>
              </a:rPr>
              <a:t>предубойного</a:t>
            </a:r>
            <a:r>
              <a:rPr lang="ru-RU" dirty="0">
                <a:solidFill>
                  <a:schemeClr val="accent1">
                    <a:lumMod val="50000"/>
                  </a:schemeClr>
                </a:solidFill>
              </a:rPr>
              <a:t> их осмотра, убоя и обработки тушек, сушилки для шкурок, емкости для сбора крови, кишок и подсобно-вспомогательные помещения. Для охлаждения и замораживания тушек имеются холодильные емкости. В последние годы кролиководческие хозяйства организуют убойные цеха, осуществляющие ту же работу, что и </a:t>
            </a:r>
            <a:r>
              <a:rPr lang="ru-RU" dirty="0" err="1">
                <a:solidFill>
                  <a:schemeClr val="accent1">
                    <a:lumMod val="50000"/>
                  </a:schemeClr>
                </a:solidFill>
              </a:rPr>
              <a:t>кроликобойни</a:t>
            </a:r>
            <a:r>
              <a:rPr lang="ru-RU" dirty="0">
                <a:solidFill>
                  <a:schemeClr val="accent1">
                    <a:lumMod val="50000"/>
                  </a:schemeClr>
                </a:solidFill>
              </a:rPr>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b="1" dirty="0" smtClean="0">
                <a:solidFill>
                  <a:srgbClr val="002060"/>
                </a:solidFill>
              </a:rPr>
              <a:t>2. Технологические процессы на различных участках бойни и их ветеринарно-санитарная характеристика</a:t>
            </a:r>
            <a:endParaRPr lang="ru-RU" sz="3200" b="1" dirty="0"/>
          </a:p>
        </p:txBody>
      </p:sp>
      <p:sp>
        <p:nvSpPr>
          <p:cNvPr id="3" name="Содержимое 2"/>
          <p:cNvSpPr>
            <a:spLocks noGrp="1"/>
          </p:cNvSpPr>
          <p:nvPr>
            <p:ph idx="1"/>
          </p:nvPr>
        </p:nvSpPr>
        <p:spPr/>
        <p:txBody>
          <a:bodyPr/>
          <a:lstStyle/>
          <a:p>
            <a:pPr algn="just"/>
            <a:r>
              <a:rPr lang="ru-RU" dirty="0">
                <a:solidFill>
                  <a:schemeClr val="accent1">
                    <a:lumMod val="50000"/>
                  </a:schemeClr>
                </a:solidFill>
              </a:rPr>
              <a:t>Цеха боенских предприятий размещают в производственных зданиях с учетом последовательности технологического процесса. Такое размещение цехов необходимо для того, чтобы исключить перекрещивание потоков производства.</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264696"/>
          </a:xfrm>
        </p:spPr>
        <p:txBody>
          <a:bodyPr>
            <a:normAutofit fontScale="92500" lnSpcReduction="20000"/>
          </a:bodyPr>
          <a:lstStyle/>
          <a:p>
            <a:pPr algn="just"/>
            <a:r>
              <a:rPr lang="ru-RU" dirty="0">
                <a:solidFill>
                  <a:schemeClr val="accent1">
                    <a:lumMod val="50000"/>
                  </a:schemeClr>
                </a:solidFill>
              </a:rPr>
              <a:t>Поверхность внутренних стен и потолков цехов должна быть гладкой, оштукатурена и побелена. Нижняя часть стен высотой 1,8 м должна быть покрыта глазурованной плиткой или окрашена масляной краской. Пол производственных цехов и помещений делают водонепроницаемым, нескользящим, без выбоин, с уклоном в сторону сточных люков. Как правило, используется метлахская плитка.</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Асфальтовое покрытие полов допускается в помещениях для посола мяса, в шкуропосолочном цехе, в холодильных камерах и в загонах для </a:t>
            </a:r>
            <a:r>
              <a:rPr lang="ru-RU" dirty="0" err="1">
                <a:solidFill>
                  <a:schemeClr val="accent1">
                    <a:lumMod val="50000"/>
                  </a:schemeClr>
                </a:solidFill>
              </a:rPr>
              <a:t>предубойного</a:t>
            </a:r>
            <a:r>
              <a:rPr lang="ru-RU" dirty="0">
                <a:solidFill>
                  <a:schemeClr val="accent1">
                    <a:lumMod val="50000"/>
                  </a:schemeClr>
                </a:solidFill>
              </a:rPr>
              <a:t> содержания скота.</a:t>
            </a:r>
            <a:r>
              <a:rPr lang="ru-RU" dirty="0" smtClean="0">
                <a:solidFill>
                  <a:schemeClr val="accent1">
                    <a:lumMod val="50000"/>
                  </a:schemeClr>
                </a:solidFill>
              </a:rPr>
              <a:t/>
            </a:r>
            <a:br>
              <a:rPr lang="ru-RU" dirty="0" smtClean="0">
                <a:solidFill>
                  <a:schemeClr val="accent1">
                    <a:lumMod val="50000"/>
                  </a:schemeClr>
                </a:solidFill>
              </a:rPr>
            </a:br>
            <a:endParaRPr lang="ru-RU" dirty="0">
              <a:solidFill>
                <a:schemeClr val="accent1">
                  <a:lumMod val="50000"/>
                </a:schemeClr>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6192688"/>
          </a:xfrm>
        </p:spPr>
        <p:txBody>
          <a:bodyPr>
            <a:normAutofit fontScale="85000" lnSpcReduction="10000"/>
          </a:bodyPr>
          <a:lstStyle/>
          <a:p>
            <a:pPr algn="just"/>
            <a:r>
              <a:rPr lang="ru-RU" dirty="0">
                <a:solidFill>
                  <a:schemeClr val="accent1">
                    <a:lumMod val="50000"/>
                  </a:schemeClr>
                </a:solidFill>
              </a:rPr>
              <a:t>Во всех производственных и вспомогательных цехах и помещениях боенских предприятий предусматривают вентиляционные устройства с использованием естественной, механической или смешанной системы вентиляции. Эти вентиляционные устройства должны обеспечивать в производственных цехах и особенно в тех, где имеется значительное выделение влаги и тепла, нормальный температурно-влажностный режим, а также снижать загрязненность воздуха пылью и газами</a:t>
            </a:r>
            <a:r>
              <a:rPr lang="ru-RU" dirty="0" smtClean="0">
                <a:solidFill>
                  <a:schemeClr val="accent1">
                    <a:lumMod val="50000"/>
                  </a:schemeClr>
                </a:solidFill>
              </a:rPr>
              <a:t>.</a:t>
            </a:r>
            <a:endParaRPr lang="ru-RU" dirty="0">
              <a:solidFill>
                <a:schemeClr val="accent1">
                  <a:lumMod val="50000"/>
                </a:schemeClr>
              </a:solidFill>
            </a:endParaRPr>
          </a:p>
          <a:p>
            <a:pPr algn="just">
              <a:buNone/>
            </a:pP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Над открытыми котлами и чанами необходимо предусматривать устройство </a:t>
            </a:r>
            <a:r>
              <a:rPr lang="ru-RU" dirty="0" err="1">
                <a:solidFill>
                  <a:schemeClr val="accent1">
                    <a:lumMod val="50000"/>
                  </a:schemeClr>
                </a:solidFill>
              </a:rPr>
              <a:t>пароотводов</a:t>
            </a:r>
            <a:r>
              <a:rPr lang="ru-RU" dirty="0">
                <a:solidFill>
                  <a:schemeClr val="accent1">
                    <a:lumMod val="50000"/>
                  </a:schemeClr>
                </a:solidFill>
              </a:rPr>
              <a:t> в виде колпаков, кожухов, зонтов и т. п.</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dirty="0" smtClean="0">
                <a:solidFill>
                  <a:srgbClr val="002060"/>
                </a:solidFill>
              </a:rPr>
              <a:t>1. </a:t>
            </a:r>
            <a:r>
              <a:rPr lang="ru-RU" dirty="0">
                <a:solidFill>
                  <a:srgbClr val="002060"/>
                </a:solidFill>
              </a:rPr>
              <a:t>Планировка боенского </a:t>
            </a:r>
            <a:r>
              <a:rPr lang="ru-RU" dirty="0" smtClean="0">
                <a:solidFill>
                  <a:srgbClr val="002060"/>
                </a:solidFill>
              </a:rPr>
              <a:t>предприятия.</a:t>
            </a:r>
          </a:p>
          <a:p>
            <a:pPr>
              <a:buNone/>
            </a:pPr>
            <a:r>
              <a:rPr lang="ru-RU" dirty="0" smtClean="0">
                <a:solidFill>
                  <a:srgbClr val="002060"/>
                </a:solidFill>
              </a:rPr>
              <a:t>2. Технологические процессы на различных участках бойни и их ветеринарно-санитарная характеристика</a:t>
            </a:r>
            <a:endParaRPr lang="ru-RU" dirty="0">
              <a:solidFill>
                <a:srgbClr val="00206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577483"/>
          </a:xfrm>
        </p:spPr>
        <p:txBody>
          <a:bodyPr>
            <a:normAutofit/>
          </a:bodyPr>
          <a:lstStyle/>
          <a:p>
            <a:r>
              <a:rPr lang="ru-RU" dirty="0">
                <a:solidFill>
                  <a:schemeClr val="accent1">
                    <a:lumMod val="50000"/>
                  </a:schemeClr>
                </a:solidFill>
              </a:rPr>
              <a:t>В производственных цехах и вспомогательных помещениях поддерживают температуру и влажность воздуха в зависимости от технологических процессов и наружной температуры.</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В осенний и зимний периоды года при температуре наружного воздуха ниже -10°С в подавляющем большинстве производственных цехов температуру воздуха поддерживают на уровне 16-20°С.</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gn="just"/>
            <a:r>
              <a:rPr lang="ru-RU" dirty="0">
                <a:solidFill>
                  <a:schemeClr val="accent1">
                    <a:lumMod val="50000"/>
                  </a:schemeClr>
                </a:solidFill>
              </a:rPr>
              <a:t>В летний период, когда наружная температура превышает 10°С, внутренняя температура в производственных помещениях с незначительным тепловыделением должна не более чем на 3°С превышать наружную температуру, для помещений со значительным тепловыделением — не более чем на 5°С.</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363272" cy="6525344"/>
          </a:xfrm>
        </p:spPr>
        <p:txBody>
          <a:bodyPr>
            <a:normAutofit fontScale="92500" lnSpcReduction="10000"/>
          </a:bodyPr>
          <a:lstStyle/>
          <a:p>
            <a:pPr algn="just"/>
            <a:r>
              <a:rPr lang="ru-RU" dirty="0">
                <a:solidFill>
                  <a:schemeClr val="accent1">
                    <a:lumMod val="50000"/>
                  </a:schemeClr>
                </a:solidFill>
              </a:rPr>
              <a:t>Относительная влажность воздуха в осенне-зимний период во всех производственных цехах должна быть не более 80%.</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Производственные помещения </a:t>
            </a:r>
            <a:r>
              <a:rPr lang="ru-RU" dirty="0" smtClean="0">
                <a:solidFill>
                  <a:schemeClr val="accent1">
                    <a:lumMod val="50000"/>
                  </a:schemeClr>
                </a:solidFill>
              </a:rPr>
              <a:t>боенских </a:t>
            </a:r>
            <a:r>
              <a:rPr lang="ru-RU" dirty="0">
                <a:solidFill>
                  <a:schemeClr val="accent1">
                    <a:lumMod val="50000"/>
                  </a:schemeClr>
                </a:solidFill>
              </a:rPr>
              <a:t>предприятий должны быть хорошо освещены</a:t>
            </a:r>
            <a:r>
              <a:rPr lang="ru-RU" dirty="0" smtClean="0">
                <a:solidFill>
                  <a:schemeClr val="accent1">
                    <a:lumMod val="50000"/>
                  </a:schemeClr>
                </a:solidFill>
              </a:rPr>
              <a:t>.</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Оборудование и инвентарь производственных цехов должны быть изготовлены из таких материалов, которые не оказывают вредного влияния на изготавливаемые продукты, легко очищаются и не подвергаются коррозии при дезинфекции. Этим требованиям отвечают алюминий, нержавеющая сталь, пластмассы, полимерные и некоторые другие материалы.</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29600" cy="6192688"/>
          </a:xfrm>
        </p:spPr>
        <p:txBody>
          <a:bodyPr>
            <a:normAutofit fontScale="77500" lnSpcReduction="20000"/>
          </a:bodyPr>
          <a:lstStyle/>
          <a:p>
            <a:pPr algn="just"/>
            <a:r>
              <a:rPr lang="ru-RU" dirty="0">
                <a:solidFill>
                  <a:schemeClr val="accent1">
                    <a:lumMod val="50000"/>
                  </a:schemeClr>
                </a:solidFill>
              </a:rPr>
              <a:t>Допускается применение крышек столов с мраморной крошкой или бетона. Чаны, ванны, противни, металлические емкости должны иметь гладкую, легко очищаемую внутреннюю поверхность, без щелей, зазоров и выступающих болтов или заклепок.</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Внутренние поверхности напольных тележек, вагонеток, подвесных ковшей, соприкасающихся с пищевыми продуктами, изготавливают из нержавеющей стали или покрывают безвредными антикоррозийными лаками. Не допускается окраска производственной посуды и инвентаря свинцовыми белилами, суриком, а также применение оборудования из оцинкованного железа.</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Очистку, промывку и дезинфекцию оборудования и инвентаря проводят систематически под контролем ветеринарной службы.</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b="1" i="1" dirty="0">
                <a:solidFill>
                  <a:schemeClr val="accent1">
                    <a:lumMod val="50000"/>
                  </a:schemeClr>
                </a:solidFill>
              </a:rPr>
              <a:t>ПОМЕЩЕНИЯ ДЛЯ ПРЕДУБОЙНОГО СОДЕРЖАНИЯ</a:t>
            </a:r>
            <a:br>
              <a:rPr lang="ru-RU" sz="3200" b="1" i="1" dirty="0">
                <a:solidFill>
                  <a:schemeClr val="accent1">
                    <a:lumMod val="50000"/>
                  </a:schemeClr>
                </a:solidFill>
              </a:rPr>
            </a:br>
            <a:endParaRPr lang="ru-RU" sz="3200" dirty="0">
              <a:solidFill>
                <a:schemeClr val="accent1">
                  <a:lumMod val="50000"/>
                </a:schemeClr>
              </a:solidFill>
            </a:endParaRPr>
          </a:p>
        </p:txBody>
      </p:sp>
      <p:sp>
        <p:nvSpPr>
          <p:cNvPr id="3" name="Содержимое 2"/>
          <p:cNvSpPr>
            <a:spLocks noGrp="1"/>
          </p:cNvSpPr>
          <p:nvPr>
            <p:ph idx="1"/>
          </p:nvPr>
        </p:nvSpPr>
        <p:spPr/>
        <p:txBody>
          <a:bodyPr>
            <a:normAutofit fontScale="92500" lnSpcReduction="10000"/>
          </a:bodyPr>
          <a:lstStyle/>
          <a:p>
            <a:pPr algn="just"/>
            <a:r>
              <a:rPr lang="ru-RU" dirty="0" err="1">
                <a:solidFill>
                  <a:schemeClr val="accent1">
                    <a:lumMod val="50000"/>
                  </a:schemeClr>
                </a:solidFill>
              </a:rPr>
              <a:t>Скотобаза</a:t>
            </a:r>
            <a:r>
              <a:rPr lang="ru-RU" dirty="0">
                <a:solidFill>
                  <a:schemeClr val="accent1">
                    <a:lumMod val="50000"/>
                  </a:schemeClr>
                </a:solidFill>
              </a:rPr>
              <a:t> предназначается для размещения, ветеринарного осмотра, сортировки и отдыха убойных животных. Для </a:t>
            </a:r>
            <a:r>
              <a:rPr lang="ru-RU" dirty="0" err="1">
                <a:solidFill>
                  <a:schemeClr val="accent1">
                    <a:lumMod val="50000"/>
                  </a:schemeClr>
                </a:solidFill>
              </a:rPr>
              <a:t>скотобазы</a:t>
            </a:r>
            <a:r>
              <a:rPr lang="ru-RU" dirty="0">
                <a:solidFill>
                  <a:schemeClr val="accent1">
                    <a:lumMod val="50000"/>
                  </a:schemeClr>
                </a:solidFill>
              </a:rPr>
              <a:t> отводят участок с сухим грунтом или асфальтированной поверхностью. Он должен быть ровным, равномерно покатым, защищенным от холодных ветров. </a:t>
            </a:r>
            <a:r>
              <a:rPr lang="ru-RU" dirty="0" smtClean="0">
                <a:solidFill>
                  <a:schemeClr val="accent1">
                    <a:lumMod val="50000"/>
                  </a:schemeClr>
                </a:solidFill>
              </a:rPr>
              <a:t>Количество </a:t>
            </a:r>
            <a:r>
              <a:rPr lang="ru-RU" dirty="0">
                <a:solidFill>
                  <a:schemeClr val="accent1">
                    <a:lumMod val="50000"/>
                  </a:schemeClr>
                </a:solidFill>
              </a:rPr>
              <a:t>животных, содержащихся на </a:t>
            </a:r>
            <a:r>
              <a:rPr lang="ru-RU" dirty="0" err="1">
                <a:solidFill>
                  <a:schemeClr val="accent1">
                    <a:lumMod val="50000"/>
                  </a:schemeClr>
                </a:solidFill>
              </a:rPr>
              <a:t>скотобазе</a:t>
            </a:r>
            <a:r>
              <a:rPr lang="ru-RU" dirty="0">
                <a:solidFill>
                  <a:schemeClr val="accent1">
                    <a:lumMod val="50000"/>
                  </a:schemeClr>
                </a:solidFill>
              </a:rPr>
              <a:t>, рассчитано на 3-суточную работу цеха первичной переработки.</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188640"/>
            <a:ext cx="8784976" cy="6480720"/>
          </a:xfrm>
        </p:spPr>
        <p:txBody>
          <a:bodyPr>
            <a:normAutofit fontScale="70000" lnSpcReduction="20000"/>
          </a:bodyPr>
          <a:lstStyle/>
          <a:p>
            <a:pPr algn="just"/>
            <a:r>
              <a:rPr lang="ru-RU" b="1" dirty="0">
                <a:solidFill>
                  <a:schemeClr val="accent1">
                    <a:lumMod val="50000"/>
                  </a:schemeClr>
                </a:solidFill>
              </a:rPr>
              <a:t>Карантинное отделение. </a:t>
            </a:r>
            <a:r>
              <a:rPr lang="ru-RU" dirty="0">
                <a:solidFill>
                  <a:schemeClr val="accent1">
                    <a:lumMod val="50000"/>
                  </a:schemeClr>
                </a:solidFill>
              </a:rPr>
              <a:t>Оно является изолированным помещением </a:t>
            </a:r>
            <a:r>
              <a:rPr lang="ru-RU" dirty="0" err="1">
                <a:solidFill>
                  <a:schemeClr val="accent1">
                    <a:lumMod val="50000"/>
                  </a:schemeClr>
                </a:solidFill>
              </a:rPr>
              <a:t>скотобазы</a:t>
            </a:r>
            <a:r>
              <a:rPr lang="ru-RU" dirty="0">
                <a:solidFill>
                  <a:schemeClr val="accent1">
                    <a:lumMod val="50000"/>
                  </a:schemeClr>
                </a:solidFill>
              </a:rPr>
              <a:t> и предназначено для приемки и содержания животных, подозрительных по заболеванию острозаразными болезнями, а также для животных, прибывших без ветеринарного свидетельства. В карантинном отделении размещают также партии животных, среди которых в пути их следования были случаи падежа или вынужденного убоя с невыясненным диагнозом, а также те партии, в которых фактическое число голов не соответствует данным, указанным в ветеринарных сопроводительных документах. Вместимость карантинного отделения рассчитана на прием 10% суточного поступления животных на </a:t>
            </a:r>
            <a:r>
              <a:rPr lang="ru-RU" dirty="0" err="1">
                <a:solidFill>
                  <a:schemeClr val="accent1">
                    <a:lumMod val="50000"/>
                  </a:schemeClr>
                </a:solidFill>
              </a:rPr>
              <a:t>скотобазу</a:t>
            </a:r>
            <a:r>
              <a:rPr lang="ru-RU" dirty="0">
                <a:solidFill>
                  <a:schemeClr val="accent1">
                    <a:lumMod val="50000"/>
                  </a:schemeClr>
                </a:solidFill>
              </a:rPr>
              <a:t>. Карантинное отделение должно быть изолировано от других помещений сплошным забором высотой 2,5 м, но оно должно сообщаться с приемными площадками </a:t>
            </a:r>
            <a:r>
              <a:rPr lang="ru-RU" dirty="0" err="1">
                <a:solidFill>
                  <a:schemeClr val="accent1">
                    <a:lumMod val="50000"/>
                  </a:schemeClr>
                </a:solidFill>
              </a:rPr>
              <a:t>скотобазы</a:t>
            </a:r>
            <a:r>
              <a:rPr lang="ru-RU" dirty="0">
                <a:solidFill>
                  <a:schemeClr val="accent1">
                    <a:lumMod val="50000"/>
                  </a:schemeClr>
                </a:solidFill>
              </a:rPr>
              <a:t>, изолятором и санитарной бойней. Ограждения, кормушки и прочее оборудование карантинного отделения должны быть металлическими. На территории карантинного отделения оборудуют обособленное навозохранилище, а также устраивают колодец для сбора и дезинфекции сточных вод, которые спускают в канализацию только после обеззараживания. В карантинном отделении должна быть кладовая для инвентаря, дезинфицирующих средств, спецодежды, а также помещение для обслуживающего персонала и ветеринарного специалиста.</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476672"/>
            <a:ext cx="8435280" cy="6048672"/>
          </a:xfrm>
        </p:spPr>
        <p:txBody>
          <a:bodyPr>
            <a:normAutofit fontScale="92500"/>
          </a:bodyPr>
          <a:lstStyle/>
          <a:p>
            <a:pPr algn="just"/>
            <a:r>
              <a:rPr lang="ru-RU" dirty="0">
                <a:solidFill>
                  <a:schemeClr val="accent1">
                    <a:lumMod val="50000"/>
                  </a:schemeClr>
                </a:solidFill>
              </a:rPr>
              <a:t>Для обслуживания </a:t>
            </a:r>
            <a:r>
              <a:rPr lang="ru-RU" dirty="0" err="1">
                <a:solidFill>
                  <a:schemeClr val="accent1">
                    <a:lumMod val="50000"/>
                  </a:schemeClr>
                </a:solidFill>
              </a:rPr>
              <a:t>карантинируемых</a:t>
            </a:r>
            <a:r>
              <a:rPr lang="ru-RU" dirty="0">
                <a:solidFill>
                  <a:schemeClr val="accent1">
                    <a:lumMod val="50000"/>
                  </a:schemeClr>
                </a:solidFill>
              </a:rPr>
              <a:t> животных выделяется отдельная группа рабочих, которые не должны иметь во время рабочего дня общения с рабочими, обслуживающими здоровых животных. Животных в карантине ежедневно у</a:t>
            </a:r>
            <a:r>
              <a:rPr lang="ru-RU" dirty="0" smtClean="0">
                <a:solidFill>
                  <a:schemeClr val="accent1">
                    <a:lumMod val="50000"/>
                  </a:schemeClr>
                </a:solidFill>
              </a:rPr>
              <a:t>тром </a:t>
            </a:r>
            <a:r>
              <a:rPr lang="ru-RU" dirty="0">
                <a:solidFill>
                  <a:schemeClr val="accent1">
                    <a:lumMod val="50000"/>
                  </a:schemeClr>
                </a:solidFill>
              </a:rPr>
              <a:t>и вечером </a:t>
            </a:r>
            <a:r>
              <a:rPr lang="ru-RU" dirty="0" err="1">
                <a:solidFill>
                  <a:schemeClr val="accent1">
                    <a:lumMod val="50000"/>
                  </a:schemeClr>
                </a:solidFill>
              </a:rPr>
              <a:t>термометрируют</a:t>
            </a:r>
            <a:r>
              <a:rPr lang="ru-RU" dirty="0">
                <a:solidFill>
                  <a:schemeClr val="accent1">
                    <a:lumMod val="50000"/>
                  </a:schemeClr>
                </a:solidFill>
              </a:rPr>
              <a:t> и подвергают ветеринарному осмотру.</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В карантинном отделении устраивают отдельный выход для здоровых животных, направляемых на первичную переработку в главное производственное здание боенского предприятия</a:t>
            </a:r>
            <a:r>
              <a:rPr lang="ru-RU" dirty="0"/>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408712"/>
          </a:xfrm>
        </p:spPr>
        <p:txBody>
          <a:bodyPr>
            <a:normAutofit fontScale="77500" lnSpcReduction="20000"/>
          </a:bodyPr>
          <a:lstStyle/>
          <a:p>
            <a:pPr algn="just"/>
            <a:r>
              <a:rPr lang="ru-RU" dirty="0">
                <a:solidFill>
                  <a:schemeClr val="accent1">
                    <a:lumMod val="50000"/>
                  </a:schemeClr>
                </a:solidFill>
              </a:rPr>
              <a:t>Изолятор является одним из отделов </a:t>
            </a:r>
            <a:r>
              <a:rPr lang="ru-RU" dirty="0" err="1">
                <a:solidFill>
                  <a:schemeClr val="accent1">
                    <a:lumMod val="50000"/>
                  </a:schemeClr>
                </a:solidFill>
              </a:rPr>
              <a:t>скотобазы</a:t>
            </a:r>
            <a:r>
              <a:rPr lang="ru-RU" dirty="0">
                <a:solidFill>
                  <a:schemeClr val="accent1">
                    <a:lumMod val="50000"/>
                  </a:schemeClr>
                </a:solidFill>
              </a:rPr>
              <a:t> и служит для размещения животных, у которых выявлены признаки острозаразных болезней, а также установлено отклонение от нормальной температуры. Изолятор устраивают в закрытом помещении, оборудованном водопроводом и канализацией. </a:t>
            </a:r>
            <a:r>
              <a:rPr lang="ru-RU" dirty="0" smtClean="0">
                <a:solidFill>
                  <a:schemeClr val="accent1">
                    <a:lumMod val="50000"/>
                  </a:schemeClr>
                </a:solidFill>
              </a:rPr>
              <a:t>Емкость </a:t>
            </a:r>
            <a:r>
              <a:rPr lang="ru-RU" dirty="0">
                <a:solidFill>
                  <a:schemeClr val="accent1">
                    <a:lumMod val="50000"/>
                  </a:schemeClr>
                </a:solidFill>
              </a:rPr>
              <a:t>изолятора должна составлять 1% </a:t>
            </a:r>
            <a:r>
              <a:rPr lang="ru-RU" dirty="0" smtClean="0">
                <a:solidFill>
                  <a:schemeClr val="accent1">
                    <a:lumMod val="50000"/>
                  </a:schemeClr>
                </a:solidFill>
              </a:rPr>
              <a:t>суточного </a:t>
            </a:r>
            <a:r>
              <a:rPr lang="ru-RU" dirty="0">
                <a:solidFill>
                  <a:schemeClr val="accent1">
                    <a:lumMod val="50000"/>
                  </a:schemeClr>
                </a:solidFill>
              </a:rPr>
              <a:t>поступления животных на </a:t>
            </a:r>
            <a:r>
              <a:rPr lang="ru-RU" dirty="0" err="1" smtClean="0">
                <a:solidFill>
                  <a:schemeClr val="accent1">
                    <a:lumMod val="50000"/>
                  </a:schemeClr>
                </a:solidFill>
              </a:rPr>
              <a:t>скотобазу</a:t>
            </a:r>
            <a:r>
              <a:rPr lang="ru-RU" dirty="0">
                <a:solidFill>
                  <a:schemeClr val="accent1">
                    <a:lumMod val="50000"/>
                  </a:schemeClr>
                </a:solidFill>
              </a:rPr>
              <a:t>. Изолятор располагают рядом с сани тарной бойней и карантинным </a:t>
            </a:r>
            <a:r>
              <a:rPr lang="ru-RU" dirty="0" smtClean="0">
                <a:solidFill>
                  <a:schemeClr val="accent1">
                    <a:lumMod val="50000"/>
                  </a:schemeClr>
                </a:solidFill>
              </a:rPr>
              <a:t>отделением</a:t>
            </a:r>
            <a:r>
              <a:rPr lang="ru-RU" dirty="0">
                <a:solidFill>
                  <a:schemeClr val="accent1">
                    <a:lumMod val="50000"/>
                  </a:schemeClr>
                </a:solidFill>
              </a:rPr>
              <a:t>, его отгораживают от </a:t>
            </a:r>
            <a:r>
              <a:rPr lang="ru-RU" dirty="0" smtClean="0">
                <a:solidFill>
                  <a:schemeClr val="accent1">
                    <a:lumMod val="50000"/>
                  </a:schemeClr>
                </a:solidFill>
              </a:rPr>
              <a:t>остальной </a:t>
            </a:r>
            <a:r>
              <a:rPr lang="ru-RU" dirty="0">
                <a:solidFill>
                  <a:schemeClr val="accent1">
                    <a:lumMod val="50000"/>
                  </a:schemeClr>
                </a:solidFill>
              </a:rPr>
              <a:t>территории сплошным забором </a:t>
            </a:r>
            <a:r>
              <a:rPr lang="ru-RU" dirty="0" smtClean="0">
                <a:solidFill>
                  <a:schemeClr val="accent1">
                    <a:lumMod val="50000"/>
                  </a:schemeClr>
                </a:solidFill>
              </a:rPr>
              <a:t>высотой </a:t>
            </a:r>
            <a:r>
              <a:rPr lang="ru-RU" dirty="0">
                <a:solidFill>
                  <a:schemeClr val="accent1">
                    <a:lumMod val="50000"/>
                  </a:schemeClr>
                </a:solidFill>
              </a:rPr>
              <a:t>в 2,5 м.</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Пол, стены, кормушки, "</a:t>
            </a:r>
            <a:r>
              <a:rPr lang="ru-RU" dirty="0" smtClean="0">
                <a:solidFill>
                  <a:schemeClr val="accent1">
                    <a:lumMod val="50000"/>
                  </a:schemeClr>
                </a:solidFill>
              </a:rPr>
              <a:t>жижеприемники </a:t>
            </a:r>
            <a:r>
              <a:rPr lang="ru-RU" dirty="0">
                <a:solidFill>
                  <a:schemeClr val="accent1">
                    <a:lumMod val="50000"/>
                  </a:schemeClr>
                </a:solidFill>
              </a:rPr>
              <a:t>и другое оборудование изолятор, делают из материалов, наиболее </a:t>
            </a:r>
            <a:r>
              <a:rPr lang="ru-RU" dirty="0" smtClean="0">
                <a:solidFill>
                  <a:schemeClr val="accent1">
                    <a:lumMod val="50000"/>
                  </a:schemeClr>
                </a:solidFill>
              </a:rPr>
              <a:t>удобных </a:t>
            </a:r>
            <a:r>
              <a:rPr lang="ru-RU" dirty="0">
                <a:solidFill>
                  <a:schemeClr val="accent1">
                    <a:lumMod val="50000"/>
                  </a:schemeClr>
                </a:solidFill>
              </a:rPr>
              <a:t>для дезинфекции. При входе в </a:t>
            </a:r>
            <a:r>
              <a:rPr lang="ru-RU" dirty="0" smtClean="0">
                <a:solidFill>
                  <a:schemeClr val="accent1">
                    <a:lumMod val="50000"/>
                  </a:schemeClr>
                </a:solidFill>
              </a:rPr>
              <a:t>изолятор </a:t>
            </a:r>
            <a:r>
              <a:rPr lang="ru-RU" dirty="0">
                <a:solidFill>
                  <a:schemeClr val="accent1">
                    <a:lumMod val="50000"/>
                  </a:schemeClr>
                </a:solidFill>
              </a:rPr>
              <a:t>должен быть умывальник, сосуд дезинфицирующим раствором и ванн, для дезинфекции обуви. На </a:t>
            </a:r>
            <a:r>
              <a:rPr lang="ru-RU" dirty="0" smtClean="0">
                <a:solidFill>
                  <a:schemeClr val="accent1">
                    <a:lumMod val="50000"/>
                  </a:schemeClr>
                </a:solidFill>
              </a:rPr>
              <a:t>территории </a:t>
            </a:r>
            <a:r>
              <a:rPr lang="ru-RU" dirty="0">
                <a:solidFill>
                  <a:schemeClr val="accent1">
                    <a:lumMod val="50000"/>
                  </a:schemeClr>
                </a:solidFill>
              </a:rPr>
              <a:t>изолятора сооружают колодец для </a:t>
            </a:r>
            <a:r>
              <a:rPr lang="ru-RU" dirty="0" smtClean="0">
                <a:solidFill>
                  <a:schemeClr val="accent1">
                    <a:lumMod val="50000"/>
                  </a:schemeClr>
                </a:solidFill>
              </a:rPr>
              <a:t>сбора </a:t>
            </a:r>
            <a:r>
              <a:rPr lang="ru-RU" dirty="0">
                <a:solidFill>
                  <a:schemeClr val="accent1">
                    <a:lumMod val="50000"/>
                  </a:schemeClr>
                </a:solidFill>
              </a:rPr>
              <a:t>и дезинфекции сточных вод.</a:t>
            </a:r>
            <a:br>
              <a:rPr lang="ru-RU" dirty="0">
                <a:solidFill>
                  <a:schemeClr val="accent1">
                    <a:lumMod val="50000"/>
                  </a:schemeClr>
                </a:solidFill>
              </a:rPr>
            </a:br>
            <a:endParaRPr lang="ru-RU" dirty="0">
              <a:solidFill>
                <a:schemeClr val="accent1">
                  <a:lumMod val="50000"/>
                </a:schemeClr>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6525344"/>
          </a:xfrm>
        </p:spPr>
        <p:txBody>
          <a:bodyPr>
            <a:normAutofit fontScale="77500" lnSpcReduction="20000"/>
          </a:bodyPr>
          <a:lstStyle/>
          <a:p>
            <a:pPr algn="just"/>
            <a:r>
              <a:rPr lang="ru-RU" dirty="0">
                <a:solidFill>
                  <a:schemeClr val="accent1">
                    <a:lumMod val="50000"/>
                  </a:schemeClr>
                </a:solidFill>
              </a:rPr>
              <a:t>Санитарная бойня. Она </a:t>
            </a:r>
            <a:r>
              <a:rPr lang="ru-RU" dirty="0" smtClean="0">
                <a:solidFill>
                  <a:schemeClr val="accent1">
                    <a:lumMod val="50000"/>
                  </a:schemeClr>
                </a:solidFill>
              </a:rPr>
              <a:t>предназначена </a:t>
            </a:r>
            <a:r>
              <a:rPr lang="ru-RU" dirty="0">
                <a:solidFill>
                  <a:schemeClr val="accent1">
                    <a:lumMod val="50000"/>
                  </a:schemeClr>
                </a:solidFill>
              </a:rPr>
              <a:t>для индивидуального убоя животных больных инфекционными болезнями (</a:t>
            </a:r>
            <a:r>
              <a:rPr lang="ru-RU" dirty="0" smtClean="0">
                <a:solidFill>
                  <a:schemeClr val="accent1">
                    <a:lumMod val="50000"/>
                  </a:schemeClr>
                </a:solidFill>
              </a:rPr>
              <a:t>туберкулез</a:t>
            </a:r>
            <a:r>
              <a:rPr lang="ru-RU" dirty="0">
                <a:solidFill>
                  <a:schemeClr val="accent1">
                    <a:lumMod val="50000"/>
                  </a:schemeClr>
                </a:solidFill>
              </a:rPr>
              <a:t>, бруцеллез и др.), а также </a:t>
            </a:r>
            <a:r>
              <a:rPr lang="ru-RU" dirty="0" smtClean="0">
                <a:solidFill>
                  <a:schemeClr val="accent1">
                    <a:lumMod val="50000"/>
                  </a:schemeClr>
                </a:solidFill>
              </a:rPr>
              <a:t>болезнями </a:t>
            </a:r>
            <a:r>
              <a:rPr lang="ru-RU" dirty="0">
                <a:solidFill>
                  <a:schemeClr val="accent1">
                    <a:lumMod val="50000"/>
                  </a:schemeClr>
                </a:solidFill>
              </a:rPr>
              <a:t>невыясненного характера.</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Санитарную бойню размещают </a:t>
            </a:r>
            <a:r>
              <a:rPr lang="ru-RU" dirty="0" smtClean="0">
                <a:solidFill>
                  <a:schemeClr val="accent1">
                    <a:lumMod val="50000"/>
                  </a:schemeClr>
                </a:solidFill>
              </a:rPr>
              <a:t>на </a:t>
            </a:r>
            <a:r>
              <a:rPr lang="ru-RU" dirty="0">
                <a:solidFill>
                  <a:schemeClr val="accent1">
                    <a:lumMod val="50000"/>
                  </a:schemeClr>
                </a:solidFill>
              </a:rPr>
              <a:t>обособленном участке у границ </a:t>
            </a:r>
            <a:r>
              <a:rPr lang="ru-RU" dirty="0" smtClean="0">
                <a:solidFill>
                  <a:schemeClr val="accent1">
                    <a:lumMod val="50000"/>
                  </a:schemeClr>
                </a:solidFill>
              </a:rPr>
              <a:t>территории </a:t>
            </a:r>
            <a:r>
              <a:rPr lang="ru-RU" dirty="0">
                <a:solidFill>
                  <a:schemeClr val="accent1">
                    <a:lumMod val="50000"/>
                  </a:schemeClr>
                </a:solidFill>
              </a:rPr>
              <a:t>боенского предприятия. Участок </a:t>
            </a:r>
            <a:r>
              <a:rPr lang="ru-RU" dirty="0" smtClean="0">
                <a:solidFill>
                  <a:schemeClr val="accent1">
                    <a:lumMod val="50000"/>
                  </a:schemeClr>
                </a:solidFill>
              </a:rPr>
              <a:t>санитарной </a:t>
            </a:r>
            <a:r>
              <a:rPr lang="ru-RU" dirty="0">
                <a:solidFill>
                  <a:schemeClr val="accent1">
                    <a:lumMod val="50000"/>
                  </a:schemeClr>
                </a:solidFill>
              </a:rPr>
              <a:t>бойни отгораживают от </a:t>
            </a:r>
            <a:r>
              <a:rPr lang="ru-RU" dirty="0" smtClean="0">
                <a:solidFill>
                  <a:schemeClr val="accent1">
                    <a:lumMod val="50000"/>
                  </a:schemeClr>
                </a:solidFill>
              </a:rPr>
              <a:t>остальной </a:t>
            </a:r>
            <a:r>
              <a:rPr lang="ru-RU" dirty="0">
                <a:solidFill>
                  <a:schemeClr val="accent1">
                    <a:lumMod val="50000"/>
                  </a:schemeClr>
                </a:solidFill>
              </a:rPr>
              <a:t>территории предприятия </a:t>
            </a:r>
            <a:r>
              <a:rPr lang="ru-RU" dirty="0" smtClean="0">
                <a:solidFill>
                  <a:schemeClr val="accent1">
                    <a:lumMod val="50000"/>
                  </a:schemeClr>
                </a:solidFill>
              </a:rPr>
              <a:t>сплошным </a:t>
            </a:r>
            <a:r>
              <a:rPr lang="ru-RU" dirty="0">
                <a:solidFill>
                  <a:schemeClr val="accent1">
                    <a:lumMod val="50000"/>
                  </a:schemeClr>
                </a:solidFill>
              </a:rPr>
              <a:t>забором. Санитарная бойня должна </a:t>
            </a:r>
            <a:r>
              <a:rPr lang="ru-RU" dirty="0" smtClean="0">
                <a:solidFill>
                  <a:schemeClr val="accent1">
                    <a:lumMod val="50000"/>
                  </a:schemeClr>
                </a:solidFill>
              </a:rPr>
              <a:t>сообщаться </a:t>
            </a:r>
            <a:r>
              <a:rPr lang="ru-RU" dirty="0">
                <a:solidFill>
                  <a:schemeClr val="accent1">
                    <a:lumMod val="50000"/>
                  </a:schemeClr>
                </a:solidFill>
              </a:rPr>
              <a:t>только с карантинным </a:t>
            </a:r>
            <a:r>
              <a:rPr lang="ru-RU" dirty="0" smtClean="0">
                <a:solidFill>
                  <a:schemeClr val="accent1">
                    <a:lumMod val="50000"/>
                  </a:schemeClr>
                </a:solidFill>
              </a:rPr>
              <a:t>отделением </a:t>
            </a:r>
            <a:r>
              <a:rPr lang="ru-RU" dirty="0">
                <a:solidFill>
                  <a:schemeClr val="accent1">
                    <a:lumMod val="50000"/>
                  </a:schemeClr>
                </a:solidFill>
              </a:rPr>
              <a:t>и изолятором и иметь </a:t>
            </a:r>
            <a:r>
              <a:rPr lang="ru-RU" dirty="0" smtClean="0">
                <a:solidFill>
                  <a:schemeClr val="accent1">
                    <a:lumMod val="50000"/>
                  </a:schemeClr>
                </a:solidFill>
              </a:rPr>
              <a:t>отдельные </a:t>
            </a:r>
            <a:r>
              <a:rPr lang="ru-RU" dirty="0">
                <a:solidFill>
                  <a:schemeClr val="accent1">
                    <a:lumMod val="50000"/>
                  </a:schemeClr>
                </a:solidFill>
              </a:rPr>
              <a:t>ворота для выезда за пределы </a:t>
            </a:r>
            <a:r>
              <a:rPr lang="ru-RU" dirty="0" smtClean="0">
                <a:solidFill>
                  <a:schemeClr val="accent1">
                    <a:lumMod val="50000"/>
                  </a:schemeClr>
                </a:solidFill>
              </a:rPr>
              <a:t>территории </a:t>
            </a:r>
            <a:r>
              <a:rPr lang="ru-RU" dirty="0">
                <a:solidFill>
                  <a:schemeClr val="accent1">
                    <a:lumMod val="50000"/>
                  </a:schemeClr>
                </a:solidFill>
              </a:rPr>
              <a:t>предприятия. На мелких </a:t>
            </a:r>
            <a:r>
              <a:rPr lang="ru-RU" dirty="0" smtClean="0">
                <a:solidFill>
                  <a:schemeClr val="accent1">
                    <a:lumMod val="50000"/>
                  </a:schemeClr>
                </a:solidFill>
              </a:rPr>
              <a:t>боенских </a:t>
            </a:r>
            <a:r>
              <a:rPr lang="ru-RU" dirty="0">
                <a:solidFill>
                  <a:schemeClr val="accent1">
                    <a:lumMod val="50000"/>
                  </a:schemeClr>
                </a:solidFill>
              </a:rPr>
              <a:t>предприятиях санитарных боен не </a:t>
            </a:r>
            <a:r>
              <a:rPr lang="ru-RU" dirty="0" smtClean="0">
                <a:solidFill>
                  <a:schemeClr val="accent1">
                    <a:lumMod val="50000"/>
                  </a:schemeClr>
                </a:solidFill>
              </a:rPr>
              <a:t>устраивают</a:t>
            </a:r>
            <a:r>
              <a:rPr lang="ru-RU" dirty="0">
                <a:solidFill>
                  <a:schemeClr val="accent1">
                    <a:lumMod val="50000"/>
                  </a:schemeClr>
                </a:solidFill>
              </a:rPr>
              <a:t>, а переработку больных и подозрительных по заболеванию животных: проводят в санитарных камерах, которые допускается располагать в OCHOBHOМ производственном корпусе изолирован но от цехов по переработке здоровых животных.</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260648"/>
            <a:ext cx="8784976" cy="6408712"/>
          </a:xfrm>
        </p:spPr>
        <p:txBody>
          <a:bodyPr>
            <a:normAutofit fontScale="77500" lnSpcReduction="20000"/>
          </a:bodyPr>
          <a:lstStyle/>
          <a:p>
            <a:pPr algn="just"/>
            <a:r>
              <a:rPr lang="ru-RU" dirty="0">
                <a:solidFill>
                  <a:schemeClr val="accent1">
                    <a:lumMod val="50000"/>
                  </a:schemeClr>
                </a:solidFill>
              </a:rPr>
              <a:t>Переработка животных на санитарной бойне и в санитарной камере осуществляется по упрощенной технологической схеме.</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Санитарная бойня имеет следующие помещения: </a:t>
            </a:r>
            <a:endParaRPr lang="ru-RU" dirty="0" smtClean="0">
              <a:solidFill>
                <a:schemeClr val="accent1">
                  <a:lumMod val="50000"/>
                </a:schemeClr>
              </a:solidFill>
            </a:endParaRPr>
          </a:p>
          <a:p>
            <a:pPr algn="just"/>
            <a:r>
              <a:rPr lang="ru-RU" dirty="0" smtClean="0">
                <a:solidFill>
                  <a:schemeClr val="accent1">
                    <a:lumMod val="50000"/>
                  </a:schemeClr>
                </a:solidFill>
              </a:rPr>
              <a:t>1</a:t>
            </a:r>
            <a:r>
              <a:rPr lang="ru-RU" dirty="0">
                <a:solidFill>
                  <a:schemeClr val="accent1">
                    <a:lumMod val="50000"/>
                  </a:schemeClr>
                </a:solidFill>
              </a:rPr>
              <a:t>) отделение для переработки животных и обработки субпродуктов; </a:t>
            </a:r>
            <a:endParaRPr lang="ru-RU" dirty="0" smtClean="0">
              <a:solidFill>
                <a:schemeClr val="accent1">
                  <a:lumMod val="50000"/>
                </a:schemeClr>
              </a:solidFill>
            </a:endParaRPr>
          </a:p>
          <a:p>
            <a:pPr algn="just"/>
            <a:r>
              <a:rPr lang="ru-RU" dirty="0" smtClean="0">
                <a:solidFill>
                  <a:schemeClr val="accent1">
                    <a:lumMod val="50000"/>
                  </a:schemeClr>
                </a:solidFill>
              </a:rPr>
              <a:t>2</a:t>
            </a:r>
            <a:r>
              <a:rPr lang="ru-RU" dirty="0">
                <a:solidFill>
                  <a:schemeClr val="accent1">
                    <a:lumMod val="50000"/>
                  </a:schemeClr>
                </a:solidFill>
              </a:rPr>
              <a:t>) отделение опорожнения и обработки желудков и кишок; </a:t>
            </a:r>
            <a:endParaRPr lang="ru-RU" dirty="0" smtClean="0">
              <a:solidFill>
                <a:schemeClr val="accent1">
                  <a:lumMod val="50000"/>
                </a:schemeClr>
              </a:solidFill>
            </a:endParaRPr>
          </a:p>
          <a:p>
            <a:pPr algn="just"/>
            <a:r>
              <a:rPr lang="ru-RU" dirty="0" smtClean="0">
                <a:solidFill>
                  <a:schemeClr val="accent1">
                    <a:lumMod val="50000"/>
                  </a:schemeClr>
                </a:solidFill>
              </a:rPr>
              <a:t>3</a:t>
            </a:r>
            <a:r>
              <a:rPr lang="ru-RU" dirty="0">
                <a:solidFill>
                  <a:schemeClr val="accent1">
                    <a:lumMod val="50000"/>
                  </a:schemeClr>
                </a:solidFill>
              </a:rPr>
              <a:t>) камеры для охлаждения мяса и хранения его до получения результатов лабораторного анализа; </a:t>
            </a:r>
            <a:endParaRPr lang="ru-RU" dirty="0" smtClean="0">
              <a:solidFill>
                <a:schemeClr val="accent1">
                  <a:lumMod val="50000"/>
                </a:schemeClr>
              </a:solidFill>
            </a:endParaRPr>
          </a:p>
          <a:p>
            <a:pPr algn="just"/>
            <a:r>
              <a:rPr lang="ru-RU" dirty="0" smtClean="0">
                <a:solidFill>
                  <a:schemeClr val="accent1">
                    <a:lumMod val="50000"/>
                  </a:schemeClr>
                </a:solidFill>
              </a:rPr>
              <a:t>4</a:t>
            </a:r>
            <a:r>
              <a:rPr lang="ru-RU" dirty="0">
                <a:solidFill>
                  <a:schemeClr val="accent1">
                    <a:lumMod val="50000"/>
                  </a:schemeClr>
                </a:solidFill>
              </a:rPr>
              <a:t>) помещение для дезинфекции, посола и хранения шкур; </a:t>
            </a:r>
            <a:endParaRPr lang="ru-RU" dirty="0" smtClean="0">
              <a:solidFill>
                <a:schemeClr val="accent1">
                  <a:lumMod val="50000"/>
                </a:schemeClr>
              </a:solidFill>
            </a:endParaRPr>
          </a:p>
          <a:p>
            <a:pPr algn="just"/>
            <a:r>
              <a:rPr lang="ru-RU" dirty="0" smtClean="0">
                <a:solidFill>
                  <a:schemeClr val="accent1">
                    <a:lumMod val="50000"/>
                  </a:schemeClr>
                </a:solidFill>
              </a:rPr>
              <a:t>5</a:t>
            </a:r>
            <a:r>
              <a:rPr lang="ru-RU" dirty="0">
                <a:solidFill>
                  <a:schemeClr val="accent1">
                    <a:lumMod val="50000"/>
                  </a:schemeClr>
                </a:solidFill>
              </a:rPr>
              <a:t>) отделение стерилизации условно годных мясопродуктов; </a:t>
            </a:r>
            <a:endParaRPr lang="ru-RU" dirty="0" smtClean="0">
              <a:solidFill>
                <a:schemeClr val="accent1">
                  <a:lumMod val="50000"/>
                </a:schemeClr>
              </a:solidFill>
            </a:endParaRPr>
          </a:p>
          <a:p>
            <a:pPr algn="just"/>
            <a:r>
              <a:rPr lang="ru-RU" dirty="0" smtClean="0">
                <a:solidFill>
                  <a:schemeClr val="accent1">
                    <a:lumMod val="50000"/>
                  </a:schemeClr>
                </a:solidFill>
              </a:rPr>
              <a:t>6</a:t>
            </a:r>
            <a:r>
              <a:rPr lang="ru-RU" dirty="0">
                <a:solidFill>
                  <a:schemeClr val="accent1">
                    <a:lumMod val="50000"/>
                  </a:schemeClr>
                </a:solidFill>
              </a:rPr>
              <a:t>) отделение стерилизации технического сырья (частей туш, органов, крови и т. п., не допущенных на пищевые цели); </a:t>
            </a:r>
            <a:endParaRPr lang="ru-RU" dirty="0" smtClean="0">
              <a:solidFill>
                <a:schemeClr val="accent1">
                  <a:lumMod val="50000"/>
                </a:schemeClr>
              </a:solidFill>
            </a:endParaRPr>
          </a:p>
          <a:p>
            <a:pPr algn="just"/>
            <a:r>
              <a:rPr lang="ru-RU" dirty="0" smtClean="0">
                <a:solidFill>
                  <a:schemeClr val="accent1">
                    <a:lumMod val="50000"/>
                  </a:schemeClr>
                </a:solidFill>
              </a:rPr>
              <a:t>7</a:t>
            </a:r>
            <a:r>
              <a:rPr lang="ru-RU" dirty="0">
                <a:solidFill>
                  <a:schemeClr val="accent1">
                    <a:lumMod val="50000"/>
                  </a:schemeClr>
                </a:solidFill>
              </a:rPr>
              <a:t>) бытовые помещения для обслуживающего персонала; </a:t>
            </a:r>
            <a:endParaRPr lang="ru-RU" dirty="0" smtClean="0">
              <a:solidFill>
                <a:schemeClr val="accent1">
                  <a:lumMod val="50000"/>
                </a:schemeClr>
              </a:solidFill>
            </a:endParaRPr>
          </a:p>
          <a:p>
            <a:pPr algn="just"/>
            <a:r>
              <a:rPr lang="ru-RU" dirty="0" smtClean="0">
                <a:solidFill>
                  <a:schemeClr val="accent1">
                    <a:lumMod val="50000"/>
                  </a:schemeClr>
                </a:solidFill>
              </a:rPr>
              <a:t>8</a:t>
            </a:r>
            <a:r>
              <a:rPr lang="ru-RU" dirty="0">
                <a:solidFill>
                  <a:schemeClr val="accent1">
                    <a:lumMod val="50000"/>
                  </a:schemeClr>
                </a:solidFill>
              </a:rPr>
              <a:t>) комнату для ветеринарного персонала. Отделение стерилизации условно годных мясопродуктов должно иметь выход наружу для выдачи обезвреженных продуктов.</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txBody>
          <a:bodyPr>
            <a:normAutofit fontScale="92500" lnSpcReduction="20000"/>
          </a:bodyPr>
          <a:lstStyle/>
          <a:p>
            <a:pPr marL="0" indent="630238" algn="just">
              <a:buNone/>
            </a:pPr>
            <a:r>
              <a:rPr lang="ru-RU" dirty="0">
                <a:solidFill>
                  <a:srgbClr val="002060"/>
                </a:solidFill>
              </a:rPr>
              <a:t>В нашей стране имеются следующие типы предприятий: </a:t>
            </a:r>
            <a:endParaRPr lang="ru-RU" dirty="0" smtClean="0">
              <a:solidFill>
                <a:srgbClr val="002060"/>
              </a:solidFill>
            </a:endParaRPr>
          </a:p>
          <a:p>
            <a:pPr marL="0" indent="630238" algn="just">
              <a:buAutoNum type="arabicParenR"/>
            </a:pPr>
            <a:r>
              <a:rPr lang="ru-RU" dirty="0" smtClean="0">
                <a:solidFill>
                  <a:srgbClr val="002060"/>
                </a:solidFill>
              </a:rPr>
              <a:t>мясокомбинаты</a:t>
            </a:r>
            <a:r>
              <a:rPr lang="ru-RU" dirty="0">
                <a:solidFill>
                  <a:srgbClr val="002060"/>
                </a:solidFill>
              </a:rPr>
              <a:t>; </a:t>
            </a:r>
            <a:endParaRPr lang="ru-RU" dirty="0" smtClean="0">
              <a:solidFill>
                <a:srgbClr val="002060"/>
              </a:solidFill>
            </a:endParaRPr>
          </a:p>
          <a:p>
            <a:pPr marL="0" indent="630238" algn="just">
              <a:buAutoNum type="arabicParenR"/>
            </a:pPr>
            <a:r>
              <a:rPr lang="ru-RU" dirty="0" smtClean="0">
                <a:solidFill>
                  <a:srgbClr val="002060"/>
                </a:solidFill>
              </a:rPr>
              <a:t>хладобойни</a:t>
            </a:r>
            <a:r>
              <a:rPr lang="ru-RU" dirty="0">
                <a:solidFill>
                  <a:srgbClr val="002060"/>
                </a:solidFill>
              </a:rPr>
              <a:t>; </a:t>
            </a:r>
            <a:endParaRPr lang="ru-RU" dirty="0" smtClean="0">
              <a:solidFill>
                <a:srgbClr val="002060"/>
              </a:solidFill>
            </a:endParaRPr>
          </a:p>
          <a:p>
            <a:pPr marL="0" indent="630238" algn="just">
              <a:buAutoNum type="arabicParenR"/>
            </a:pPr>
            <a:r>
              <a:rPr lang="ru-RU" dirty="0" smtClean="0">
                <a:solidFill>
                  <a:srgbClr val="002060"/>
                </a:solidFill>
              </a:rPr>
              <a:t>бойни</a:t>
            </a:r>
            <a:r>
              <a:rPr lang="ru-RU" dirty="0">
                <a:solidFill>
                  <a:srgbClr val="002060"/>
                </a:solidFill>
              </a:rPr>
              <a:t>; </a:t>
            </a:r>
            <a:endParaRPr lang="ru-RU" dirty="0" smtClean="0">
              <a:solidFill>
                <a:srgbClr val="002060"/>
              </a:solidFill>
            </a:endParaRPr>
          </a:p>
          <a:p>
            <a:pPr marL="0" indent="630238" algn="just">
              <a:buAutoNum type="arabicParenR"/>
            </a:pPr>
            <a:r>
              <a:rPr lang="ru-RU" dirty="0" err="1" smtClean="0">
                <a:solidFill>
                  <a:srgbClr val="002060"/>
                </a:solidFill>
              </a:rPr>
              <a:t>скотоубойные</a:t>
            </a:r>
            <a:r>
              <a:rPr lang="ru-RU" dirty="0" smtClean="0">
                <a:solidFill>
                  <a:srgbClr val="002060"/>
                </a:solidFill>
              </a:rPr>
              <a:t> </a:t>
            </a:r>
            <a:r>
              <a:rPr lang="ru-RU" dirty="0">
                <a:solidFill>
                  <a:srgbClr val="002060"/>
                </a:solidFill>
              </a:rPr>
              <a:t>пункты; </a:t>
            </a:r>
            <a:endParaRPr lang="ru-RU" dirty="0" smtClean="0">
              <a:solidFill>
                <a:srgbClr val="002060"/>
              </a:solidFill>
            </a:endParaRPr>
          </a:p>
          <a:p>
            <a:pPr marL="0" indent="630238" algn="just">
              <a:buAutoNum type="arabicParenR"/>
            </a:pPr>
            <a:r>
              <a:rPr lang="ru-RU" dirty="0" smtClean="0">
                <a:solidFill>
                  <a:srgbClr val="002060"/>
                </a:solidFill>
              </a:rPr>
              <a:t>убойные </a:t>
            </a:r>
            <a:r>
              <a:rPr lang="ru-RU" dirty="0">
                <a:solidFill>
                  <a:srgbClr val="002060"/>
                </a:solidFill>
              </a:rPr>
              <a:t>площадки; </a:t>
            </a:r>
            <a:endParaRPr lang="ru-RU" dirty="0" smtClean="0">
              <a:solidFill>
                <a:srgbClr val="002060"/>
              </a:solidFill>
            </a:endParaRPr>
          </a:p>
          <a:p>
            <a:pPr marL="0" indent="630238" algn="just">
              <a:buAutoNum type="arabicParenR"/>
            </a:pPr>
            <a:r>
              <a:rPr lang="ru-RU" dirty="0" smtClean="0">
                <a:solidFill>
                  <a:srgbClr val="002060"/>
                </a:solidFill>
              </a:rPr>
              <a:t>птицекомбинаты </a:t>
            </a:r>
            <a:r>
              <a:rPr lang="ru-RU" dirty="0">
                <a:solidFill>
                  <a:srgbClr val="002060"/>
                </a:solidFill>
              </a:rPr>
              <a:t>и убойные цеха птицефабрик; </a:t>
            </a:r>
            <a:endParaRPr lang="ru-RU" dirty="0" smtClean="0">
              <a:solidFill>
                <a:srgbClr val="002060"/>
              </a:solidFill>
            </a:endParaRPr>
          </a:p>
          <a:p>
            <a:pPr marL="0" indent="630238" algn="just">
              <a:buAutoNum type="arabicParenR"/>
            </a:pPr>
            <a:r>
              <a:rPr lang="ru-RU" dirty="0" smtClean="0">
                <a:solidFill>
                  <a:srgbClr val="002060"/>
                </a:solidFill>
              </a:rPr>
              <a:t>мясоперерабатывающие </a:t>
            </a:r>
            <a:r>
              <a:rPr lang="ru-RU" dirty="0">
                <a:solidFill>
                  <a:srgbClr val="002060"/>
                </a:solidFill>
              </a:rPr>
              <a:t>заводы </a:t>
            </a:r>
            <a:endParaRPr lang="ru-RU" dirty="0" smtClean="0">
              <a:solidFill>
                <a:srgbClr val="002060"/>
              </a:solidFill>
            </a:endParaRPr>
          </a:p>
          <a:p>
            <a:pPr marL="0" indent="630238" algn="just">
              <a:buAutoNum type="arabicParenR"/>
            </a:pPr>
            <a:r>
              <a:rPr lang="ru-RU" dirty="0" smtClean="0">
                <a:solidFill>
                  <a:srgbClr val="002060"/>
                </a:solidFill>
              </a:rPr>
              <a:t>колбасные </a:t>
            </a:r>
            <a:r>
              <a:rPr lang="ru-RU" dirty="0">
                <a:solidFill>
                  <a:srgbClr val="002060"/>
                </a:solidFill>
              </a:rPr>
              <a:t>заводы (цеха); </a:t>
            </a:r>
            <a:endParaRPr lang="ru-RU" dirty="0" smtClean="0">
              <a:solidFill>
                <a:srgbClr val="002060"/>
              </a:solidFill>
            </a:endParaRPr>
          </a:p>
          <a:p>
            <a:pPr marL="0" indent="630238" algn="just">
              <a:buAutoNum type="arabicParenR"/>
            </a:pPr>
            <a:r>
              <a:rPr lang="ru-RU" dirty="0" smtClean="0">
                <a:solidFill>
                  <a:srgbClr val="002060"/>
                </a:solidFill>
              </a:rPr>
              <a:t>консервные </a:t>
            </a:r>
            <a:r>
              <a:rPr lang="ru-RU" dirty="0">
                <a:solidFill>
                  <a:srgbClr val="002060"/>
                </a:solidFill>
              </a:rPr>
              <a:t>заводы (цеха).</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60648"/>
            <a:ext cx="9144000" cy="1143000"/>
          </a:xfrm>
        </p:spPr>
        <p:txBody>
          <a:bodyPr>
            <a:noAutofit/>
          </a:bodyPr>
          <a:lstStyle/>
          <a:p>
            <a:r>
              <a:rPr lang="ru-RU" sz="3000" dirty="0">
                <a:solidFill>
                  <a:schemeClr val="accent1">
                    <a:lumMod val="50000"/>
                  </a:schemeClr>
                </a:solidFill>
              </a:rPr>
              <a:t>Различают два способа убоя животных на мясо: убой без оглушения и убой с предварительным оглушением.</a:t>
            </a:r>
          </a:p>
        </p:txBody>
      </p:sp>
      <p:sp>
        <p:nvSpPr>
          <p:cNvPr id="3" name="Содержимое 2"/>
          <p:cNvSpPr>
            <a:spLocks noGrp="1"/>
          </p:cNvSpPr>
          <p:nvPr>
            <p:ph idx="1"/>
          </p:nvPr>
        </p:nvSpPr>
        <p:spPr/>
        <p:txBody>
          <a:bodyPr>
            <a:normAutofit fontScale="77500" lnSpcReduction="20000"/>
          </a:bodyPr>
          <a:lstStyle/>
          <a:p>
            <a:pPr algn="just"/>
            <a:r>
              <a:rPr lang="ru-RU" dirty="0">
                <a:solidFill>
                  <a:schemeClr val="accent1">
                    <a:lumMod val="50000"/>
                  </a:schemeClr>
                </a:solidFill>
              </a:rPr>
              <a:t>Лучшим способом убоя принято считать такой способ убоя, который обеспечивает быстроту процесса, хорошее обескровливание туши и безопасность бойца. Убой не должен вызывать мучений животного.</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Убой без оглушения может быть ритуальным. Его проводят для мелкого рогатого скота в частных хозяйствах в восточных странах. Иногда в развитых странах используют </a:t>
            </a:r>
            <a:r>
              <a:rPr lang="ru-RU" dirty="0" err="1">
                <a:solidFill>
                  <a:schemeClr val="accent1">
                    <a:lumMod val="50000"/>
                  </a:schemeClr>
                </a:solidFill>
              </a:rPr>
              <a:t>бифштексный</a:t>
            </a:r>
            <a:r>
              <a:rPr lang="ru-RU" dirty="0">
                <a:solidFill>
                  <a:schemeClr val="accent1">
                    <a:lumMod val="50000"/>
                  </a:schemeClr>
                </a:solidFill>
              </a:rPr>
              <a:t> способ убоя. Он заключается в том, что животному в кровеносный сосуд вставляют канюлю и нагнетают воздух. Таким образом, мышцы и внутренние органы наполняются и пропитываются кровью. Для любителей такого мяса из него затем готовят натуральные бифштексы.</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17552"/>
            <a:ext cx="8229600" cy="1143000"/>
          </a:xfrm>
        </p:spPr>
        <p:txBody>
          <a:bodyPr/>
          <a:lstStyle/>
          <a:p>
            <a:endParaRPr lang="ru-RU"/>
          </a:p>
        </p:txBody>
      </p:sp>
      <p:sp>
        <p:nvSpPr>
          <p:cNvPr id="3" name="Содержимое 2"/>
          <p:cNvSpPr>
            <a:spLocks noGrp="1"/>
          </p:cNvSpPr>
          <p:nvPr>
            <p:ph idx="1"/>
          </p:nvPr>
        </p:nvSpPr>
        <p:spPr/>
        <p:txBody>
          <a:bodyPr>
            <a:normAutofit fontScale="92500" lnSpcReduction="20000"/>
          </a:bodyPr>
          <a:lstStyle/>
          <a:p>
            <a:pPr algn="just"/>
            <a:r>
              <a:rPr lang="ru-RU" dirty="0">
                <a:solidFill>
                  <a:schemeClr val="accent1">
                    <a:lumMod val="50000"/>
                  </a:schemeClr>
                </a:solidFill>
              </a:rPr>
              <a:t>Убой с предварительным оглушением имеет своей целью обезопасить рабочих, выполняющих убой, и вызвать у животного бессознательное состояние.</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Убой крупных животных (крупный рогатый скот, лошади, свиньи, верблюды, яки и др.) включает две последовательные технологические операции: оглушение и обескровливание. Животных других видов убивают без оглушения.</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39552" y="260648"/>
            <a:ext cx="8229600" cy="6408712"/>
          </a:xfrm>
        </p:spPr>
        <p:txBody>
          <a:bodyPr>
            <a:normAutofit fontScale="62500" lnSpcReduction="20000"/>
          </a:bodyPr>
          <a:lstStyle/>
          <a:p>
            <a:pPr algn="just"/>
            <a:r>
              <a:rPr lang="ru-RU" dirty="0">
                <a:solidFill>
                  <a:schemeClr val="accent1">
                    <a:lumMod val="50000"/>
                  </a:schemeClr>
                </a:solidFill>
              </a:rPr>
              <a:t>Оглушение крупных животных проводят в специально оборудованных боксах. Бокс установлен при входе в убойно-разделочный цех и представляет собой металлическую коробку, вмещающую одно или несколько животных. Длина бокса 240 см, ширина — 65-90 см. Задняя и одна из боковых стенок бокса подъемные. При подъеме боковой стенки пол бокса принимает наклонное положение, благодаря чему упавшее при оглушении на пол бокса животное вываливается </a:t>
            </a:r>
            <a:r>
              <a:rPr lang="ru-RU" dirty="0" smtClean="0">
                <a:solidFill>
                  <a:schemeClr val="accent1">
                    <a:lumMod val="50000"/>
                  </a:schemeClr>
                </a:solidFill>
              </a:rPr>
              <a:t>на  пол </a:t>
            </a:r>
            <a:r>
              <a:rPr lang="ru-RU" dirty="0">
                <a:solidFill>
                  <a:schemeClr val="accent1">
                    <a:lumMod val="50000"/>
                  </a:schemeClr>
                </a:solidFill>
              </a:rPr>
              <a:t>цеха. С помощью цепи, которую накладывают на задние конечности, животное поднимают на конвейер. Затем боковую стенку опускают вниз, пол бокса принимает горизонтальное положение и бокс снова готов для приема следующего животного</a:t>
            </a:r>
            <a:r>
              <a:rPr lang="ru-RU" dirty="0" smtClean="0">
                <a:solidFill>
                  <a:schemeClr val="accent1">
                    <a:lumMod val="50000"/>
                  </a:schemeClr>
                </a:solidFill>
              </a:rPr>
              <a:t>.</a:t>
            </a:r>
          </a:p>
          <a:p>
            <a:pPr algn="just">
              <a:buNone/>
            </a:pPr>
            <a:r>
              <a:rPr lang="ru-RU" dirty="0" smtClean="0">
                <a:solidFill>
                  <a:schemeClr val="accent1">
                    <a:lumMod val="50000"/>
                  </a:schemeClr>
                </a:solidFill>
              </a:rPr>
              <a:t/>
            </a:r>
            <a:br>
              <a:rPr lang="ru-RU" dirty="0" smtClean="0">
                <a:solidFill>
                  <a:schemeClr val="accent1">
                    <a:lumMod val="50000"/>
                  </a:schemeClr>
                </a:solidFill>
              </a:rPr>
            </a:br>
            <a:r>
              <a:rPr lang="ru-RU" dirty="0"/>
              <a:t> </a:t>
            </a:r>
            <a:r>
              <a:rPr lang="ru-RU" dirty="0">
                <a:solidFill>
                  <a:schemeClr val="accent1">
                    <a:lumMod val="50000"/>
                  </a:schemeClr>
                </a:solidFill>
              </a:rPr>
              <a:t>На небольших бойнях и </a:t>
            </a:r>
            <a:r>
              <a:rPr lang="ru-RU" dirty="0" err="1" smtClean="0">
                <a:solidFill>
                  <a:schemeClr val="accent1">
                    <a:lumMod val="50000"/>
                  </a:schemeClr>
                </a:solidFill>
              </a:rPr>
              <a:t>скотоубойных</a:t>
            </a:r>
            <a:r>
              <a:rPr lang="ru-RU" dirty="0" smtClean="0">
                <a:solidFill>
                  <a:schemeClr val="accent1">
                    <a:lumMod val="50000"/>
                  </a:schemeClr>
                </a:solidFill>
              </a:rPr>
              <a:t> </a:t>
            </a:r>
            <a:r>
              <a:rPr lang="ru-RU" dirty="0">
                <a:solidFill>
                  <a:schemeClr val="accent1">
                    <a:lumMod val="50000"/>
                  </a:schemeClr>
                </a:solidFill>
              </a:rPr>
              <a:t>пунктах для фиксирования крупных животных при оглушении пользуются кольцом, укрепленным в полу убойного отделения. К кольцу привязывают животное за рога, чтобы в момент оглушения оно не отскочило назад</a:t>
            </a:r>
            <a:r>
              <a:rPr lang="ru-RU" dirty="0" smtClean="0"/>
              <a:t>.</a:t>
            </a:r>
          </a:p>
          <a:p>
            <a:pPr algn="just">
              <a:buNone/>
            </a:pPr>
            <a:r>
              <a:rPr lang="en-US" dirty="0">
                <a:hlinkClick r:id="rId2"/>
              </a:rPr>
              <a:t>https://</a:t>
            </a:r>
            <a:r>
              <a:rPr lang="en-US" dirty="0" smtClean="0">
                <a:hlinkClick r:id="rId2"/>
              </a:rPr>
              <a:t>ok.ru/video/13433377222</a:t>
            </a:r>
            <a:endParaRPr lang="ru-RU" dirty="0" smtClean="0"/>
          </a:p>
          <a:p>
            <a:pPr algn="just">
              <a:buNone/>
            </a:pPr>
            <a:r>
              <a:rPr lang="en-US" dirty="0">
                <a:hlinkClick r:id="rId3"/>
              </a:rPr>
              <a:t>https://yandex.ru/video/preview/?filmId=3113368831349355735&amp;url=http%3A%2F%2Fok.ru%2Fvideo%2F3063812444&amp;text=%</a:t>
            </a:r>
            <a:r>
              <a:rPr lang="en-US" dirty="0" smtClean="0">
                <a:hlinkClick r:id="rId3"/>
              </a:rPr>
              <a:t>D1%81%D0%BA%D0%BE%D1%82%D0%BE%D0%B1%D0%BE%D0%B9%D0%BD%D1%8F&amp;path=sharelink</a:t>
            </a:r>
            <a:endParaRPr lang="ru-RU" dirty="0" smtClean="0"/>
          </a:p>
          <a:p>
            <a:pPr algn="just">
              <a:buNone/>
            </a:pPr>
            <a:endParaRPr lang="ru-RU" dirty="0">
              <a:solidFill>
                <a:schemeClr val="accent1">
                  <a:lumMod val="50000"/>
                </a:schemeClr>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300" dirty="0">
                <a:solidFill>
                  <a:schemeClr val="accent1">
                    <a:lumMod val="50000"/>
                  </a:schemeClr>
                </a:solidFill>
              </a:rPr>
              <a:t>Для оглушения животных предложено несколько способов</a:t>
            </a:r>
            <a:r>
              <a:rPr lang="ru-RU" dirty="0"/>
              <a:t>.</a:t>
            </a:r>
          </a:p>
        </p:txBody>
      </p:sp>
      <p:sp>
        <p:nvSpPr>
          <p:cNvPr id="3" name="Содержимое 2"/>
          <p:cNvSpPr>
            <a:spLocks noGrp="1"/>
          </p:cNvSpPr>
          <p:nvPr>
            <p:ph idx="1"/>
          </p:nvPr>
        </p:nvSpPr>
        <p:spPr>
          <a:xfrm>
            <a:off x="0" y="1600200"/>
            <a:ext cx="8892480" cy="5257800"/>
          </a:xfrm>
        </p:spPr>
        <p:txBody>
          <a:bodyPr>
            <a:normAutofit fontScale="62500" lnSpcReduction="20000"/>
          </a:bodyPr>
          <a:lstStyle/>
          <a:p>
            <a:pPr algn="just"/>
            <a:r>
              <a:rPr lang="ru-RU" b="1" dirty="0">
                <a:solidFill>
                  <a:schemeClr val="accent1">
                    <a:lumMod val="50000"/>
                  </a:schemeClr>
                </a:solidFill>
              </a:rPr>
              <a:t>Оглушение стилетом</a:t>
            </a:r>
            <a:r>
              <a:rPr lang="ru-RU" dirty="0">
                <a:solidFill>
                  <a:schemeClr val="accent1">
                    <a:lumMod val="50000"/>
                  </a:schemeClr>
                </a:solidFill>
              </a:rPr>
              <a:t>. Для оглушения этим способом зафиксированному животному наносят укол обоюдоострым ножом (стилетом) в отверстие между затылочной костью и атлантом (рис. 5). При этом нож (стилет) касается продолговатого мозга. От такого укола животное падает и теряет сознание. Этим способом оглушения не достигается хорошее обескровливание туши вследствие повреждения продолговатого мозга и быстрого наступления смерти животного.</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b="1" dirty="0">
                <a:solidFill>
                  <a:schemeClr val="accent1">
                    <a:lumMod val="50000"/>
                  </a:schemeClr>
                </a:solidFill>
              </a:rPr>
              <a:t>Оглушение молотом. </a:t>
            </a:r>
            <a:r>
              <a:rPr lang="ru-RU" dirty="0">
                <a:solidFill>
                  <a:schemeClr val="accent1">
                    <a:lumMod val="50000"/>
                  </a:schemeClr>
                </a:solidFill>
              </a:rPr>
              <a:t>Для оглушения пользуются деревянным молотом массой 2,5 кг, длина рукоятки которого —1м. Зафиксированному животному наносят удар в лобную кость. При таком ударе наступает обездвиживание животного, сократительная способность </a:t>
            </a:r>
            <a:r>
              <a:rPr lang="ru-RU" dirty="0" smtClean="0">
                <a:solidFill>
                  <a:schemeClr val="accent1">
                    <a:lumMod val="50000"/>
                  </a:schemeClr>
                </a:solidFill>
              </a:rPr>
              <a:t>мускулатуры</a:t>
            </a:r>
            <a:r>
              <a:rPr lang="ru-RU" dirty="0">
                <a:solidFill>
                  <a:schemeClr val="accent1">
                    <a:lumMod val="50000"/>
                  </a:schemeClr>
                </a:solidFill>
              </a:rPr>
              <a:t> и сердечная деятельность сохраняются, в результате чего туши хорошо обескровлены. Недостатком этого способа оглушения является то, что при очень сильном ударе нарушается целостность лобной кости. При этом наблюдают кровоизлияния в головном мозге, что обесценивает его как пищевой продукт. В отдельных случаях при сильном ударе моментально может наступить смерть, что отрицательно сказывается на обескровливании туши.</a:t>
            </a:r>
            <a:r>
              <a:rPr lang="ru-RU" dirty="0" smtClean="0">
                <a:solidFill>
                  <a:schemeClr val="accent1">
                    <a:lumMod val="50000"/>
                  </a:schemeClr>
                </a:solidFill>
              </a:rPr>
              <a:t> </a:t>
            </a:r>
            <a:br>
              <a:rPr lang="ru-RU" dirty="0" smtClean="0">
                <a:solidFill>
                  <a:schemeClr val="accent1">
                    <a:lumMod val="50000"/>
                  </a:schemeClr>
                </a:solidFill>
              </a:rPr>
            </a:br>
            <a:endParaRPr lang="ru-RU" dirty="0">
              <a:solidFill>
                <a:schemeClr val="accent1">
                  <a:lumMod val="50000"/>
                </a:schemeClr>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20000"/>
          </a:bodyPr>
          <a:lstStyle/>
          <a:p>
            <a:pPr algn="just"/>
            <a:r>
              <a:rPr lang="ru-RU" b="1" dirty="0">
                <a:solidFill>
                  <a:schemeClr val="accent1">
                    <a:lumMod val="50000"/>
                  </a:schemeClr>
                </a:solidFill>
              </a:rPr>
              <a:t>Оглушение при помощи пневматического пистолета. </a:t>
            </a:r>
            <a:r>
              <a:rPr lang="ru-RU" dirty="0">
                <a:solidFill>
                  <a:schemeClr val="accent1">
                    <a:lumMod val="50000"/>
                  </a:schemeClr>
                </a:solidFill>
              </a:rPr>
              <a:t>Этот способ нашел применение на боенских предприятиях некоторых европейских стран. Пневматический пистолет представляет собой подобие боевого пистолета с той лишь разницей, что вместо пули под большим давлением выходит заостренный металлический стержень, длину которого можно регулировать с помощью бегунка. Стержень пробивает лобную кость и частично разрушает головной мозг. Животное теряет сознание и падает. Недостатки этого способа такие же, как и при оглушении молотом.</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404664"/>
            <a:ext cx="8435280" cy="6453336"/>
          </a:xfrm>
        </p:spPr>
        <p:txBody>
          <a:bodyPr>
            <a:normAutofit fontScale="77500" lnSpcReduction="20000"/>
          </a:bodyPr>
          <a:lstStyle/>
          <a:p>
            <a:pPr algn="just"/>
            <a:r>
              <a:rPr lang="ru-RU" b="1" dirty="0" err="1">
                <a:solidFill>
                  <a:schemeClr val="accent1">
                    <a:lumMod val="50000"/>
                  </a:schemeClr>
                </a:solidFill>
              </a:rPr>
              <a:t>Электрооглушение</a:t>
            </a:r>
            <a:r>
              <a:rPr lang="ru-RU" b="1" dirty="0">
                <a:solidFill>
                  <a:schemeClr val="accent1">
                    <a:lumMod val="50000"/>
                  </a:schemeClr>
                </a:solidFill>
              </a:rPr>
              <a:t>.</a:t>
            </a:r>
            <a:r>
              <a:rPr lang="ru-RU" dirty="0">
                <a:solidFill>
                  <a:schemeClr val="accent1">
                    <a:lumMod val="50000"/>
                  </a:schemeClr>
                </a:solidFill>
              </a:rPr>
              <a:t> Способ оглушения животных при помощи электрического тока разработан впервые в нашей стране в 1935 г. инженером И. Г. </a:t>
            </a:r>
            <a:r>
              <a:rPr lang="ru-RU" dirty="0" err="1">
                <a:solidFill>
                  <a:schemeClr val="accent1">
                    <a:lumMod val="50000"/>
                  </a:schemeClr>
                </a:solidFill>
              </a:rPr>
              <a:t>Калединым</a:t>
            </a:r>
            <a:r>
              <a:rPr lang="ru-RU" dirty="0">
                <a:solidFill>
                  <a:schemeClr val="accent1">
                    <a:lumMod val="50000"/>
                  </a:schemeClr>
                </a:solidFill>
              </a:rPr>
              <a:t> и проф. В. Ю. </a:t>
            </a:r>
            <a:r>
              <a:rPr lang="ru-RU" dirty="0" err="1">
                <a:solidFill>
                  <a:schemeClr val="accent1">
                    <a:lumMod val="50000"/>
                  </a:schemeClr>
                </a:solidFill>
              </a:rPr>
              <a:t>Вольферцом</a:t>
            </a:r>
            <a:r>
              <a:rPr lang="ru-RU" dirty="0">
                <a:solidFill>
                  <a:schemeClr val="accent1">
                    <a:lumMod val="50000"/>
                  </a:schemeClr>
                </a:solidFill>
              </a:rPr>
              <a:t>. В настоящее время </a:t>
            </a:r>
            <a:r>
              <a:rPr lang="ru-RU" dirty="0" err="1">
                <a:solidFill>
                  <a:schemeClr val="accent1">
                    <a:lumMod val="50000"/>
                  </a:schemeClr>
                </a:solidFill>
              </a:rPr>
              <a:t>электрооглушение</a:t>
            </a:r>
            <a:r>
              <a:rPr lang="ru-RU" dirty="0">
                <a:solidFill>
                  <a:schemeClr val="accent1">
                    <a:lumMod val="50000"/>
                  </a:schemeClr>
                </a:solidFill>
              </a:rPr>
              <a:t> широко применяется не только на боенских предприятиях нашей страны, но и за рубежом. Оглушение достигается путем пропускания тока через организм животного. Это своеобразный </a:t>
            </a:r>
            <a:r>
              <a:rPr lang="ru-RU" dirty="0" err="1">
                <a:solidFill>
                  <a:schemeClr val="accent1">
                    <a:lumMod val="50000"/>
                  </a:schemeClr>
                </a:solidFill>
              </a:rPr>
              <a:t>электронаркоз</a:t>
            </a:r>
            <a:r>
              <a:rPr lang="ru-RU" dirty="0">
                <a:solidFill>
                  <a:schemeClr val="accent1">
                    <a:lumMod val="50000"/>
                  </a:schemeClr>
                </a:solidFill>
              </a:rPr>
              <a:t>, который продолжается очень короткое время. Доказано, что под действием электрического тока наступает стимулирование работы сердца, повышается тонус кровеносных сосудов; это содействует наилучшему обескровливанию туш. Кроме того, кровь животных, оглушенных электротоком, обогащается тонизирующими </a:t>
            </a:r>
            <a:r>
              <a:rPr lang="ru-RU" dirty="0" err="1">
                <a:solidFill>
                  <a:schemeClr val="accent1">
                    <a:lumMod val="50000"/>
                  </a:schemeClr>
                </a:solidFill>
              </a:rPr>
              <a:t>симпатикомимитическими</a:t>
            </a:r>
            <a:r>
              <a:rPr lang="ru-RU" dirty="0">
                <a:solidFill>
                  <a:schemeClr val="accent1">
                    <a:lumMod val="50000"/>
                  </a:schemeClr>
                </a:solidFill>
              </a:rPr>
              <a:t> и </a:t>
            </a:r>
            <a:r>
              <a:rPr lang="ru-RU" dirty="0" err="1">
                <a:solidFill>
                  <a:schemeClr val="accent1">
                    <a:lumMod val="50000"/>
                  </a:schemeClr>
                </a:solidFill>
              </a:rPr>
              <a:t>парасимпатикомимитическими</a:t>
            </a:r>
            <a:r>
              <a:rPr lang="ru-RU" dirty="0">
                <a:solidFill>
                  <a:schemeClr val="accent1">
                    <a:lumMod val="50000"/>
                  </a:schemeClr>
                </a:solidFill>
              </a:rPr>
              <a:t> веществами. Такая кровь животных является высококачественным сырьем для изготовления пищевых продуктов и, особенно, лечебных препаратов.</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620688"/>
            <a:ext cx="8507288" cy="5976664"/>
          </a:xfrm>
        </p:spPr>
        <p:txBody>
          <a:bodyPr>
            <a:normAutofit lnSpcReduction="10000"/>
          </a:bodyPr>
          <a:lstStyle/>
          <a:p>
            <a:pPr algn="just"/>
            <a:r>
              <a:rPr lang="ru-RU" dirty="0">
                <a:solidFill>
                  <a:schemeClr val="accent1">
                    <a:lumMod val="50000"/>
                  </a:schemeClr>
                </a:solidFill>
              </a:rPr>
              <a:t>Для </a:t>
            </a:r>
            <a:r>
              <a:rPr lang="ru-RU" dirty="0" err="1">
                <a:solidFill>
                  <a:schemeClr val="accent1">
                    <a:lumMod val="50000"/>
                  </a:schemeClr>
                </a:solidFill>
              </a:rPr>
              <a:t>электрооглушения</a:t>
            </a:r>
            <a:r>
              <a:rPr lang="ru-RU" dirty="0">
                <a:solidFill>
                  <a:schemeClr val="accent1">
                    <a:lumMod val="50000"/>
                  </a:schemeClr>
                </a:solidFill>
              </a:rPr>
              <a:t> крупного рогатого скота применяют ток напряжением 220 В при силе тока 1 А. Продолжительность действия колеблется в пределах от 7 до 30 с в зависимости от возраста, живой массы и физиологического состояния животного. </a:t>
            </a:r>
            <a:r>
              <a:rPr lang="ru-RU" dirty="0" err="1">
                <a:solidFill>
                  <a:schemeClr val="accent1">
                    <a:lumMod val="50000"/>
                  </a:schemeClr>
                </a:solidFill>
              </a:rPr>
              <a:t>Электрооглушение</a:t>
            </a:r>
            <a:r>
              <a:rPr lang="ru-RU" dirty="0">
                <a:solidFill>
                  <a:schemeClr val="accent1">
                    <a:lumMod val="50000"/>
                  </a:schemeClr>
                </a:solidFill>
              </a:rPr>
              <a:t> животных проводят в боксах</a:t>
            </a:r>
            <a:r>
              <a:rPr lang="ru-RU" dirty="0" smtClean="0">
                <a:solidFill>
                  <a:schemeClr val="accent1">
                    <a:lumMod val="50000"/>
                  </a:schemeClr>
                </a:solidFill>
              </a:rPr>
              <a:t>.</a:t>
            </a:r>
            <a:r>
              <a:rPr lang="ru-RU" dirty="0"/>
              <a:t> </a:t>
            </a:r>
            <a:r>
              <a:rPr lang="ru-RU" dirty="0">
                <a:solidFill>
                  <a:schemeClr val="accent1">
                    <a:lumMod val="50000"/>
                  </a:schemeClr>
                </a:solidFill>
              </a:rPr>
              <a:t>При контакте животного с электродами наступает оглушение. Регулируя скорость движения конвейера, можно увеличивать или уменьшать время воздействия тока. Продолжительность оглушения свиней — 5-10 с.</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88640"/>
            <a:ext cx="8229600" cy="6120680"/>
          </a:xfrm>
        </p:spPr>
        <p:txBody>
          <a:bodyPr>
            <a:normAutofit/>
          </a:bodyPr>
          <a:lstStyle/>
          <a:p>
            <a:pPr algn="just"/>
            <a:r>
              <a:rPr lang="ru-RU" dirty="0">
                <a:solidFill>
                  <a:schemeClr val="accent1">
                    <a:lumMod val="50000"/>
                  </a:schemeClr>
                </a:solidFill>
              </a:rPr>
              <a:t>Оглушение углекислым газом. Этот способ оглушения применяют в зарубежных странах для свиней. Оглушение проводят в специально оборудованной герметической камере, находящейся между </a:t>
            </a:r>
            <a:r>
              <a:rPr lang="ru-RU" dirty="0" err="1">
                <a:solidFill>
                  <a:schemeClr val="accent1">
                    <a:lumMod val="50000"/>
                  </a:schemeClr>
                </a:solidFill>
              </a:rPr>
              <a:t>предубойными</a:t>
            </a:r>
            <a:r>
              <a:rPr lang="ru-RU" dirty="0">
                <a:solidFill>
                  <a:schemeClr val="accent1">
                    <a:lumMod val="50000"/>
                  </a:schemeClr>
                </a:solidFill>
              </a:rPr>
              <a:t> загонами и убойно-разделочным цехом. Свиньи, попавшие в камеру, вдыхают углекислый газ. Последний, соединяясь с гемоглобином крови, приводит к успокоению и засыпанию животного. Источником углекислого газа является сухой лед.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88640"/>
            <a:ext cx="9144000" cy="6669360"/>
          </a:xfrm>
        </p:spPr>
        <p:txBody>
          <a:bodyPr>
            <a:normAutofit fontScale="70000" lnSpcReduction="20000"/>
          </a:bodyPr>
          <a:lstStyle/>
          <a:p>
            <a:pPr algn="just"/>
            <a:r>
              <a:rPr lang="ru-RU" dirty="0">
                <a:solidFill>
                  <a:schemeClr val="accent1">
                    <a:lumMod val="50000"/>
                  </a:schemeClr>
                </a:solidFill>
              </a:rPr>
              <a:t>Обескровливание, или лишение жизни животного, — весьма ответственная операция, так как от степени обескровливания зависят выход крови, товарное и санитарное качество мяса, а также стойкость его при хранении. Эту технологическую операцию у крупных животных выполняют сразу же после оглушения животного.</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На степень обескровливания оказывают влияние состояние нервной системы животного и, особенно, состояние вазомоторных центров, регулирующих деятельность сердца и кровеносных сосудов. При ненормальном состоянии вазомоторных центров обескровливание туши не может быть хорошим. Работа сердечнососудистой системы нарушается при заболеваниях, возбуждении, страхе, боли, переутомлении животного. Чтобы получить хорошее обескровливание, животным необходимо перед убоем создавать спокойную обстановку, не допускать грубого обращения.</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На степень обескровливания туш оказывает влияние способ оглушения животного. При мгновенной смерти, когда останавливается работа сердца, обескровливание будет плохим или удовлетворительным.</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Обескровливают животных путем перерезки крупных кровеносных сосудов — яремных вен и сонных артерий. Различают вертикальное и горизонтальное обескровливание.</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332656"/>
            <a:ext cx="9144000" cy="6336704"/>
          </a:xfrm>
        </p:spPr>
        <p:txBody>
          <a:bodyPr>
            <a:normAutofit fontScale="77500" lnSpcReduction="20000"/>
          </a:bodyPr>
          <a:lstStyle/>
          <a:p>
            <a:pPr algn="just"/>
            <a:r>
              <a:rPr lang="ru-RU" dirty="0">
                <a:solidFill>
                  <a:schemeClr val="accent1">
                    <a:lumMod val="50000"/>
                  </a:schemeClr>
                </a:solidFill>
              </a:rPr>
              <a:t>На </a:t>
            </a:r>
            <a:r>
              <a:rPr lang="ru-RU" dirty="0" err="1">
                <a:solidFill>
                  <a:schemeClr val="accent1">
                    <a:lumMod val="50000"/>
                  </a:schemeClr>
                </a:solidFill>
              </a:rPr>
              <a:t>скотоубойных</a:t>
            </a:r>
            <a:r>
              <a:rPr lang="ru-RU" dirty="0">
                <a:solidFill>
                  <a:schemeClr val="accent1">
                    <a:lumMod val="50000"/>
                  </a:schemeClr>
                </a:solidFill>
              </a:rPr>
              <a:t> пунктах и при подворном убое применяют горизонтальное обескровливание, а на оснащенных боенских предприятиях — вертикальное. Вертикальное обескровливание имеет ряд преимуществ перед горизонтальным. Во-первых, при вертикальном обескровливании получается больший выход крови; во-вторых, туша лучше обескровливается.</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Техника обескровливания в зависимости от вида убойных животных и путей использования получаемой крови различная.</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У крупного рогатого скота при вертикальном обескровливании и использовании крови для технических целей перед обескровливанием делают продольный разрез кожи длиной 25-30 см по средней линии шеи, начиная от грудной кости вверх к нижней челюсти. Обнажают пищевод, перевязывают его шпагатом для предотвращения вытекания содержимого рубца (</a:t>
            </a:r>
            <a:r>
              <a:rPr lang="ru-RU" dirty="0" err="1">
                <a:solidFill>
                  <a:schemeClr val="accent1">
                    <a:lumMod val="50000"/>
                  </a:schemeClr>
                </a:solidFill>
              </a:rPr>
              <a:t>каныга</a:t>
            </a:r>
            <a:r>
              <a:rPr lang="ru-RU" dirty="0">
                <a:solidFill>
                  <a:schemeClr val="accent1">
                    <a:lumMod val="50000"/>
                  </a:schemeClr>
                </a:solidFill>
              </a:rPr>
              <a:t>). Затем перерезают кровеносные сосуды. Кровь собирают в емкости и направляют для дальнейшей обработки.</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88640"/>
            <a:ext cx="9144000" cy="6669360"/>
          </a:xfrm>
        </p:spPr>
        <p:txBody>
          <a:bodyPr>
            <a:normAutofit fontScale="77500" lnSpcReduction="20000"/>
          </a:bodyPr>
          <a:lstStyle/>
          <a:p>
            <a:pPr algn="just"/>
            <a:r>
              <a:rPr lang="ru-RU" dirty="0">
                <a:solidFill>
                  <a:srgbClr val="002060"/>
                </a:solidFill>
              </a:rPr>
              <a:t>Бойни представляют собой немеханизированные предприятия по переработке животных на мясо. Основной задачей боен является обеспечение мясом и некоторыми мясными продуктами жителей населенных пунктов (рабочие поселки, районные центры).</a:t>
            </a:r>
            <a:r>
              <a:rPr lang="ru-RU" dirty="0" smtClean="0">
                <a:solidFill>
                  <a:srgbClr val="002060"/>
                </a:solidFill>
              </a:rPr>
              <a:t/>
            </a:r>
            <a:br>
              <a:rPr lang="ru-RU" dirty="0" smtClean="0">
                <a:solidFill>
                  <a:srgbClr val="002060"/>
                </a:solidFill>
              </a:rPr>
            </a:br>
            <a:r>
              <a:rPr lang="ru-RU" dirty="0" smtClean="0">
                <a:solidFill>
                  <a:srgbClr val="002060"/>
                </a:solidFill>
              </a:rPr>
              <a:t/>
            </a:r>
            <a:br>
              <a:rPr lang="ru-RU" dirty="0" smtClean="0">
                <a:solidFill>
                  <a:srgbClr val="002060"/>
                </a:solidFill>
              </a:rPr>
            </a:br>
            <a:r>
              <a:rPr lang="ru-RU" dirty="0">
                <a:solidFill>
                  <a:srgbClr val="002060"/>
                </a:solidFill>
              </a:rPr>
              <a:t>Производственный процесс на бойнях предусматривает: убой и первичную переработку скота, т. е. получение туш, субпродуктов и шкур. Дальнейшей переработкой этих продуктов убоя на бойнях не занимаются. Некоторые продукты убоя (кровь, желудки, кишечник) подвергают соответствующей обработке, обеспечивающей сохранность этих продуктов в течение времени, необходимого для доставки их на мясокомбинаты. Мощность боен небольшая и составляет 10-15 т мяса в смену.</a:t>
            </a:r>
            <a:r>
              <a:rPr lang="ru-RU" dirty="0" smtClean="0">
                <a:solidFill>
                  <a:srgbClr val="002060"/>
                </a:solidFill>
              </a:rPr>
              <a:t/>
            </a:r>
            <a:br>
              <a:rPr lang="ru-RU" dirty="0" smtClean="0">
                <a:solidFill>
                  <a:srgbClr val="002060"/>
                </a:solidFill>
              </a:rPr>
            </a:br>
            <a:r>
              <a:rPr lang="ru-RU" dirty="0" smtClean="0">
                <a:solidFill>
                  <a:srgbClr val="002060"/>
                </a:solidFill>
              </a:rPr>
              <a:t/>
            </a:r>
            <a:br>
              <a:rPr lang="ru-RU" dirty="0" smtClean="0">
                <a:solidFill>
                  <a:srgbClr val="002060"/>
                </a:solidFill>
              </a:rPr>
            </a:br>
            <a:r>
              <a:rPr lang="ru-RU" dirty="0">
                <a:solidFill>
                  <a:srgbClr val="002060"/>
                </a:solidFill>
              </a:rPr>
              <a:t>Бойни устроены с соблюдением тех же общих ветеринарно-санитарных правил, которые предусмотрены для любого боенского предприятия.</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i="1" dirty="0">
                <a:solidFill>
                  <a:schemeClr val="accent1">
                    <a:lumMod val="50000"/>
                  </a:schemeClr>
                </a:solidFill>
              </a:rPr>
              <a:t>ВЫХОД ПРОДУКТОВ УБОЯ</a:t>
            </a:r>
            <a:r>
              <a:rPr lang="ru-RU" b="1" i="1" dirty="0"/>
              <a:t/>
            </a:r>
            <a:br>
              <a:rPr lang="ru-RU" b="1" i="1" dirty="0"/>
            </a:br>
            <a:endParaRPr lang="ru-RU" dirty="0"/>
          </a:p>
        </p:txBody>
      </p:sp>
      <p:sp>
        <p:nvSpPr>
          <p:cNvPr id="3" name="Содержимое 2"/>
          <p:cNvSpPr>
            <a:spLocks noGrp="1"/>
          </p:cNvSpPr>
          <p:nvPr>
            <p:ph idx="1"/>
          </p:nvPr>
        </p:nvSpPr>
        <p:spPr/>
        <p:txBody>
          <a:bodyPr>
            <a:normAutofit fontScale="77500" lnSpcReduction="20000"/>
          </a:bodyPr>
          <a:lstStyle/>
          <a:p>
            <a:pPr algn="just"/>
            <a:r>
              <a:rPr lang="ru-RU" dirty="0">
                <a:solidFill>
                  <a:schemeClr val="accent1">
                    <a:lumMod val="50000"/>
                  </a:schemeClr>
                </a:solidFill>
              </a:rPr>
              <a:t>Для приема, </a:t>
            </a:r>
            <a:r>
              <a:rPr lang="ru-RU" dirty="0" err="1">
                <a:solidFill>
                  <a:schemeClr val="accent1">
                    <a:lumMod val="50000"/>
                  </a:schemeClr>
                </a:solidFill>
              </a:rPr>
              <a:t>предубойного</a:t>
            </a:r>
            <a:r>
              <a:rPr lang="ru-RU" dirty="0">
                <a:solidFill>
                  <a:schemeClr val="accent1">
                    <a:lumMod val="50000"/>
                  </a:schemeClr>
                </a:solidFill>
              </a:rPr>
              <a:t> содержания, ветеринарно-санитарного осмотра птицы и ее убоя на мясокомбинатах, птицекомбинатах и птицефабриках должны быть оборудованы соответствующие помещения, отвечающие ветеринарно-санитарным требованиям. Не допускается совместная транспортировка и убой здоровой и больной птицы.</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При установлении на боенском предприятии среди поступившей партии птицы, больной заразной болезнью (кроме гриппа), всю партию немедленно направляют на убой. Выпуск с боенских предприятий тушек птицы в непотрошеном виде запрещается.</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6192688"/>
          </a:xfrm>
        </p:spPr>
        <p:txBody>
          <a:bodyPr>
            <a:normAutofit fontScale="85000" lnSpcReduction="20000"/>
          </a:bodyPr>
          <a:lstStyle/>
          <a:p>
            <a:pPr algn="just"/>
            <a:r>
              <a:rPr lang="ru-RU" dirty="0">
                <a:solidFill>
                  <a:schemeClr val="accent1">
                    <a:lumMod val="50000"/>
                  </a:schemeClr>
                </a:solidFill>
              </a:rPr>
              <a:t>Птицу, доставленную на убой, принимают и предварительно осматривают еще до въезда на территорию боенского предприятия. При приемке птицы проверяют ветеринарное свидетельство и другие документы, выданные на данную партию птицы на месте ее отгрузки. На основании документов можно определить эпизоотическое благополучие мест выхода птицы, а также результат исследования птицы на туберкулез.</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При предварительном ветеринарном осмотре птицы сверяют ее количество в клетках с количеством, указанным в товарно-транспортной накладной, устанавливают общее состояние птицы, наличие слабых и больных особей, обращают особое внимание на наличие вынужденного убоя или гибели птицы в пути следования.</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764704"/>
            <a:ext cx="8229600" cy="4525963"/>
          </a:xfrm>
        </p:spPr>
        <p:txBody>
          <a:bodyPr>
            <a:normAutofit fontScale="85000" lnSpcReduction="20000"/>
          </a:bodyPr>
          <a:lstStyle/>
          <a:p>
            <a:pPr algn="just"/>
            <a:r>
              <a:rPr lang="ru-RU" dirty="0">
                <a:solidFill>
                  <a:schemeClr val="accent1">
                    <a:lumMod val="50000"/>
                  </a:schemeClr>
                </a:solidFill>
              </a:rPr>
              <a:t>Если при этом осмотре будет выявлена больная птица или будет установлено, что во время транспортировки птицы имели место случаи вынужденного убоя или гибели ее, то поступившую партию птицы относят к категории подозрительной по заболеванию и она подлежит немедленному убою отдельно от здоровой птицы с полным потрошением тушек.</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При благоприятных результатах предварительного ветеринарного осмотра партию птиц пропускают на территорию боенского предприятия и размещают в помещениях </a:t>
            </a:r>
            <a:r>
              <a:rPr lang="ru-RU" dirty="0" err="1">
                <a:solidFill>
                  <a:schemeClr val="accent1">
                    <a:lumMod val="50000"/>
                  </a:schemeClr>
                </a:solidFill>
              </a:rPr>
              <a:t>предубойного</a:t>
            </a:r>
            <a:r>
              <a:rPr lang="ru-RU" dirty="0">
                <a:solidFill>
                  <a:schemeClr val="accent1">
                    <a:lumMod val="50000"/>
                  </a:schemeClr>
                </a:solidFill>
              </a:rPr>
              <a:t> содержания.</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336704"/>
          </a:xfrm>
        </p:spPr>
        <p:txBody>
          <a:bodyPr>
            <a:normAutofit fontScale="70000" lnSpcReduction="20000"/>
          </a:bodyPr>
          <a:lstStyle/>
          <a:p>
            <a:pPr algn="just"/>
            <a:r>
              <a:rPr lang="ru-RU" dirty="0">
                <a:solidFill>
                  <a:schemeClr val="accent1">
                    <a:lumMod val="50000"/>
                  </a:schemeClr>
                </a:solidFill>
              </a:rPr>
              <a:t>Если при ветеринарном осмотре у птицы будут выявлены желудочно-кишечные заболевания, истощение, анемия, опухание суставов и головы, </a:t>
            </a:r>
            <a:r>
              <a:rPr lang="ru-RU" dirty="0" err="1">
                <a:solidFill>
                  <a:schemeClr val="accent1">
                    <a:lumMod val="50000"/>
                  </a:schemeClr>
                </a:solidFill>
              </a:rPr>
              <a:t>синюшность</a:t>
            </a:r>
            <a:r>
              <a:rPr lang="ru-RU" dirty="0">
                <a:solidFill>
                  <a:schemeClr val="accent1">
                    <a:lumMod val="50000"/>
                  </a:schemeClr>
                </a:solidFill>
              </a:rPr>
              <a:t> кожи, то ее направляют на убой отдельно от здоровой птицы. Убой </a:t>
            </a:r>
            <a:r>
              <a:rPr lang="ru-RU" dirty="0" smtClean="0">
                <a:solidFill>
                  <a:schemeClr val="accent1">
                    <a:lumMod val="50000"/>
                  </a:schemeClr>
                </a:solidFill>
              </a:rPr>
              <a:t>проводят на </a:t>
            </a:r>
            <a:r>
              <a:rPr lang="ru-RU" dirty="0">
                <a:solidFill>
                  <a:schemeClr val="accent1">
                    <a:lumMod val="50000"/>
                  </a:schemeClr>
                </a:solidFill>
              </a:rPr>
              <a:t>санитарной бойне или в санитарной камере. При их отсутствии такую птицу можно переработать в общем зале убойно-разделочного цеха, но только после переработки здоровой птицы с последующей обязательной санитарной обработкой помещения цеха и его оборудования. Убой такой птицы проводят с полным потрошением тушек.</a:t>
            </a:r>
            <a:r>
              <a:rPr lang="ru-RU" dirty="0" smtClean="0">
                <a:solidFill>
                  <a:schemeClr val="accent1">
                    <a:lumMod val="50000"/>
                  </a:schemeClr>
                </a:solidFill>
              </a:rPr>
              <a:t/>
            </a:r>
            <a:br>
              <a:rPr lang="ru-RU" dirty="0" smtClean="0">
                <a:solidFill>
                  <a:schemeClr val="accent1">
                    <a:lumMod val="50000"/>
                  </a:schemeClr>
                </a:solidFill>
              </a:rPr>
            </a:br>
            <a:r>
              <a:rPr lang="ru-RU" dirty="0" smtClean="0">
                <a:solidFill>
                  <a:schemeClr val="accent1">
                    <a:lumMod val="50000"/>
                  </a:schemeClr>
                </a:solidFill>
              </a:rPr>
              <a:t/>
            </a:r>
            <a:br>
              <a:rPr lang="ru-RU" dirty="0" smtClean="0">
                <a:solidFill>
                  <a:schemeClr val="accent1">
                    <a:lumMod val="50000"/>
                  </a:schemeClr>
                </a:solidFill>
              </a:rPr>
            </a:br>
            <a:r>
              <a:rPr lang="ru-RU" dirty="0">
                <a:solidFill>
                  <a:schemeClr val="accent1">
                    <a:lumMod val="50000"/>
                  </a:schemeClr>
                </a:solidFill>
              </a:rPr>
              <a:t>Птица, не прошедшая </a:t>
            </a:r>
            <a:r>
              <a:rPr lang="ru-RU" dirty="0" err="1">
                <a:solidFill>
                  <a:schemeClr val="accent1">
                    <a:lumMod val="50000"/>
                  </a:schemeClr>
                </a:solidFill>
              </a:rPr>
              <a:t>предубойной</a:t>
            </a:r>
            <a:r>
              <a:rPr lang="ru-RU" dirty="0">
                <a:solidFill>
                  <a:schemeClr val="accent1">
                    <a:lumMod val="50000"/>
                  </a:schemeClr>
                </a:solidFill>
              </a:rPr>
              <a:t> выдержки в хозяйстве, отправке на убой не подлежит. </a:t>
            </a:r>
            <a:r>
              <a:rPr lang="ru-RU" dirty="0" err="1">
                <a:solidFill>
                  <a:schemeClr val="accent1">
                    <a:lumMod val="50000"/>
                  </a:schemeClr>
                </a:solidFill>
              </a:rPr>
              <a:t>Предубойное</a:t>
            </a:r>
            <a:r>
              <a:rPr lang="ru-RU" dirty="0">
                <a:solidFill>
                  <a:schemeClr val="accent1">
                    <a:lumMod val="50000"/>
                  </a:schemeClr>
                </a:solidFill>
              </a:rPr>
              <a:t> содержание включает отдых птицы и </a:t>
            </a:r>
            <a:r>
              <a:rPr lang="ru-RU" dirty="0" err="1">
                <a:solidFill>
                  <a:schemeClr val="accent1">
                    <a:lumMod val="50000"/>
                  </a:schemeClr>
                </a:solidFill>
              </a:rPr>
              <a:t>просидку</a:t>
            </a:r>
            <a:r>
              <a:rPr lang="ru-RU" dirty="0">
                <a:solidFill>
                  <a:schemeClr val="accent1">
                    <a:lumMod val="50000"/>
                  </a:schemeClr>
                </a:solidFill>
              </a:rPr>
              <a:t>. </a:t>
            </a:r>
            <a:r>
              <a:rPr lang="ru-RU" dirty="0" err="1" smtClean="0">
                <a:solidFill>
                  <a:schemeClr val="accent1">
                    <a:lumMod val="50000"/>
                  </a:schemeClr>
                </a:solidFill>
              </a:rPr>
              <a:t>Просидка</a:t>
            </a:r>
            <a:r>
              <a:rPr lang="ru-RU" dirty="0" smtClean="0">
                <a:solidFill>
                  <a:schemeClr val="accent1">
                    <a:lumMod val="50000"/>
                  </a:schemeClr>
                </a:solidFill>
              </a:rPr>
              <a:t> </a:t>
            </a:r>
            <a:r>
              <a:rPr lang="ru-RU" dirty="0">
                <a:solidFill>
                  <a:schemeClr val="accent1">
                    <a:lumMod val="50000"/>
                  </a:schemeClr>
                </a:solidFill>
              </a:rPr>
              <a:t>— это голодная выдержка птицы перед убоем. Она необходима для освобождения желудочно-кишечного тракта от содержимого. Это достигается путем выдерживания птицы без корма. Сухопутную птицу выдерживают 6-8 часов, водоплавающую — 4-6 часов. Срок </a:t>
            </a:r>
            <a:r>
              <a:rPr lang="ru-RU" dirty="0" err="1">
                <a:solidFill>
                  <a:schemeClr val="accent1">
                    <a:lumMod val="50000"/>
                  </a:schemeClr>
                </a:solidFill>
              </a:rPr>
              <a:t>предубойной</a:t>
            </a:r>
            <a:r>
              <a:rPr lang="ru-RU" dirty="0">
                <a:solidFill>
                  <a:schemeClr val="accent1">
                    <a:lumMod val="50000"/>
                  </a:schemeClr>
                </a:solidFill>
              </a:rPr>
              <a:t> выдержки птицы в хозяйстве должен быть указан в товарно-транспортной накладной.</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rmAutofit fontScale="85000" lnSpcReduction="20000"/>
          </a:bodyPr>
          <a:lstStyle/>
          <a:p>
            <a:pPr algn="just"/>
            <a:r>
              <a:rPr lang="ru-RU" dirty="0">
                <a:solidFill>
                  <a:srgbClr val="002060"/>
                </a:solidFill>
              </a:rPr>
              <a:t>Территория бойни должна быть обнесена высоким плотным забором.</a:t>
            </a:r>
            <a:r>
              <a:rPr lang="ru-RU" dirty="0" smtClean="0">
                <a:solidFill>
                  <a:srgbClr val="002060"/>
                </a:solidFill>
              </a:rPr>
              <a:t/>
            </a:r>
            <a:br>
              <a:rPr lang="ru-RU" dirty="0" smtClean="0">
                <a:solidFill>
                  <a:srgbClr val="002060"/>
                </a:solidFill>
              </a:rPr>
            </a:br>
            <a:r>
              <a:rPr lang="ru-RU" dirty="0" smtClean="0">
                <a:solidFill>
                  <a:srgbClr val="002060"/>
                </a:solidFill>
              </a:rPr>
              <a:t/>
            </a:r>
            <a:br>
              <a:rPr lang="ru-RU" dirty="0" smtClean="0">
                <a:solidFill>
                  <a:srgbClr val="002060"/>
                </a:solidFill>
              </a:rPr>
            </a:br>
            <a:r>
              <a:rPr lang="ru-RU" dirty="0">
                <a:solidFill>
                  <a:srgbClr val="002060"/>
                </a:solidFill>
              </a:rPr>
              <a:t>На территории бойни расположено одноэтажное производственное здание. Оно включает следующие отделения: </a:t>
            </a:r>
            <a:endParaRPr lang="ru-RU" dirty="0" smtClean="0">
              <a:solidFill>
                <a:srgbClr val="002060"/>
              </a:solidFill>
            </a:endParaRPr>
          </a:p>
          <a:p>
            <a:pPr algn="just"/>
            <a:r>
              <a:rPr lang="ru-RU" dirty="0" smtClean="0">
                <a:solidFill>
                  <a:srgbClr val="002060"/>
                </a:solidFill>
              </a:rPr>
              <a:t>убойно-разделочное</a:t>
            </a:r>
            <a:r>
              <a:rPr lang="ru-RU" dirty="0">
                <a:solidFill>
                  <a:srgbClr val="002060"/>
                </a:solidFill>
              </a:rPr>
              <a:t>, </a:t>
            </a:r>
            <a:endParaRPr lang="ru-RU" dirty="0" smtClean="0">
              <a:solidFill>
                <a:srgbClr val="002060"/>
              </a:solidFill>
            </a:endParaRPr>
          </a:p>
          <a:p>
            <a:pPr algn="just"/>
            <a:r>
              <a:rPr lang="ru-RU" dirty="0" err="1" smtClean="0">
                <a:solidFill>
                  <a:srgbClr val="002060"/>
                </a:solidFill>
              </a:rPr>
              <a:t>кровосборное</a:t>
            </a:r>
            <a:r>
              <a:rPr lang="ru-RU" dirty="0">
                <a:solidFill>
                  <a:srgbClr val="002060"/>
                </a:solidFill>
              </a:rPr>
              <a:t>, </a:t>
            </a:r>
            <a:endParaRPr lang="ru-RU" dirty="0" smtClean="0">
              <a:solidFill>
                <a:srgbClr val="002060"/>
              </a:solidFill>
            </a:endParaRPr>
          </a:p>
          <a:p>
            <a:pPr algn="just"/>
            <a:r>
              <a:rPr lang="ru-RU" dirty="0" err="1" smtClean="0">
                <a:solidFill>
                  <a:srgbClr val="002060"/>
                </a:solidFill>
              </a:rPr>
              <a:t>субпродуктовое</a:t>
            </a:r>
            <a:r>
              <a:rPr lang="ru-RU" dirty="0">
                <a:solidFill>
                  <a:srgbClr val="002060"/>
                </a:solidFill>
              </a:rPr>
              <a:t>, </a:t>
            </a:r>
            <a:endParaRPr lang="ru-RU" dirty="0" smtClean="0">
              <a:solidFill>
                <a:srgbClr val="002060"/>
              </a:solidFill>
            </a:endParaRPr>
          </a:p>
          <a:p>
            <a:pPr algn="just"/>
            <a:r>
              <a:rPr lang="ru-RU" dirty="0" smtClean="0">
                <a:solidFill>
                  <a:srgbClr val="002060"/>
                </a:solidFill>
              </a:rPr>
              <a:t>кишечное</a:t>
            </a:r>
            <a:r>
              <a:rPr lang="ru-RU" dirty="0">
                <a:solidFill>
                  <a:srgbClr val="002060"/>
                </a:solidFill>
              </a:rPr>
              <a:t>, </a:t>
            </a:r>
            <a:endParaRPr lang="ru-RU" dirty="0" smtClean="0">
              <a:solidFill>
                <a:srgbClr val="002060"/>
              </a:solidFill>
            </a:endParaRPr>
          </a:p>
          <a:p>
            <a:pPr algn="just"/>
            <a:r>
              <a:rPr lang="ru-RU" dirty="0" smtClean="0">
                <a:solidFill>
                  <a:srgbClr val="002060"/>
                </a:solidFill>
              </a:rPr>
              <a:t>жировое</a:t>
            </a:r>
            <a:r>
              <a:rPr lang="ru-RU" dirty="0">
                <a:solidFill>
                  <a:srgbClr val="002060"/>
                </a:solidFill>
              </a:rPr>
              <a:t>, </a:t>
            </a:r>
            <a:endParaRPr lang="ru-RU" dirty="0" smtClean="0">
              <a:solidFill>
                <a:srgbClr val="002060"/>
              </a:solidFill>
            </a:endParaRPr>
          </a:p>
          <a:p>
            <a:pPr algn="just"/>
            <a:r>
              <a:rPr lang="ru-RU" dirty="0" err="1" smtClean="0">
                <a:solidFill>
                  <a:srgbClr val="002060"/>
                </a:solidFill>
              </a:rPr>
              <a:t>остывочное</a:t>
            </a:r>
            <a:r>
              <a:rPr lang="ru-RU" dirty="0">
                <a:solidFill>
                  <a:srgbClr val="002060"/>
                </a:solidFill>
              </a:rPr>
              <a:t>, </a:t>
            </a:r>
            <a:endParaRPr lang="ru-RU" dirty="0" smtClean="0">
              <a:solidFill>
                <a:srgbClr val="002060"/>
              </a:solidFill>
            </a:endParaRPr>
          </a:p>
          <a:p>
            <a:pPr algn="just"/>
            <a:r>
              <a:rPr lang="ru-RU" dirty="0" smtClean="0">
                <a:solidFill>
                  <a:srgbClr val="002060"/>
                </a:solidFill>
              </a:rPr>
              <a:t>а </a:t>
            </a:r>
            <a:r>
              <a:rPr lang="ru-RU" dirty="0">
                <a:solidFill>
                  <a:srgbClr val="002060"/>
                </a:solidFill>
              </a:rPr>
              <a:t>также помещение для консервирования шкур. </a:t>
            </a:r>
            <a:endParaRPr lang="ru-RU" dirty="0" smtClean="0">
              <a:solidFill>
                <a:srgbClr val="002060"/>
              </a:solidFill>
            </a:endParaRPr>
          </a:p>
          <a:p>
            <a:pPr algn="just">
              <a:buNone/>
            </a:pPr>
            <a:r>
              <a:rPr lang="ru-RU" dirty="0">
                <a:solidFill>
                  <a:srgbClr val="002060"/>
                </a:solidFill>
              </a:rPr>
              <a:t> </a:t>
            </a:r>
            <a:r>
              <a:rPr lang="ru-RU" dirty="0" smtClean="0">
                <a:solidFill>
                  <a:srgbClr val="002060"/>
                </a:solidFill>
              </a:rPr>
              <a:t>         Кроме </a:t>
            </a:r>
            <a:r>
              <a:rPr lang="ru-RU" dirty="0">
                <a:solidFill>
                  <a:srgbClr val="002060"/>
                </a:solidFill>
              </a:rPr>
              <a:t>того, в этом здании бойни размещены ветеринарная служба, раздевалки, душевое отделение; здесь же имеются комнаты для отдыха рабочих.</a:t>
            </a:r>
            <a:r>
              <a:rPr lang="ru-RU" dirty="0" smtClean="0">
                <a:solidFill>
                  <a:srgbClr val="002060"/>
                </a:solidFill>
              </a:rPr>
              <a:t/>
            </a:r>
            <a:br>
              <a:rPr lang="ru-RU" dirty="0" smtClean="0">
                <a:solidFill>
                  <a:srgbClr val="002060"/>
                </a:solidFill>
              </a:rPr>
            </a:br>
            <a:r>
              <a:rPr lang="ru-RU" dirty="0" smtClean="0">
                <a:solidFill>
                  <a:srgbClr val="002060"/>
                </a:solidFill>
              </a:rPr>
              <a:t/>
            </a:r>
            <a:br>
              <a:rPr lang="ru-RU" dirty="0" smtClean="0">
                <a:solidFill>
                  <a:srgbClr val="002060"/>
                </a:solidFill>
              </a:rPr>
            </a:br>
            <a:endParaRPr lang="ru-RU" dirty="0">
              <a:solidFill>
                <a:srgbClr val="00206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36712"/>
            <a:ext cx="8229600" cy="5289451"/>
          </a:xfrm>
        </p:spPr>
        <p:txBody>
          <a:bodyPr>
            <a:normAutofit fontScale="92500" lnSpcReduction="20000"/>
          </a:bodyPr>
          <a:lstStyle/>
          <a:p>
            <a:pPr algn="just"/>
            <a:r>
              <a:rPr lang="ru-RU" dirty="0" smtClean="0">
                <a:solidFill>
                  <a:srgbClr val="002060"/>
                </a:solidFill>
              </a:rPr>
              <a:t>Для хранения мяса и других продуктов на бойне имеется холодильник. </a:t>
            </a:r>
            <a:r>
              <a:rPr lang="ru-RU" dirty="0" err="1" smtClean="0">
                <a:solidFill>
                  <a:srgbClr val="002060"/>
                </a:solidFill>
              </a:rPr>
              <a:t>Скотобаза</a:t>
            </a:r>
            <a:r>
              <a:rPr lang="ru-RU" dirty="0" smtClean="0">
                <a:solidFill>
                  <a:srgbClr val="002060"/>
                </a:solidFill>
              </a:rPr>
              <a:t> бойни имеет закрытые помещения и открытые загоны для животных. На ее территории оборудуется навозохранилище. Карантинное отделение и изолятор бойни устроены и расположены в соответствии с ветеринарно-санитарными требованиями. На территории бойни предусмотрены административно-хозяйственные помещения. Источником воды для бойни служит водопроводная сеть населенного пункта. При необходимости бойни могут иметь автономное водоснабжение.</a:t>
            </a:r>
          </a:p>
          <a:p>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4" name="Рисунок 3"/>
          <p:cNvPicPr>
            <a:picLocks noChangeAspect="1"/>
          </p:cNvPicPr>
          <p:nvPr/>
        </p:nvPicPr>
        <p:blipFill>
          <a:blip r:embed="rId2"/>
          <a:stretch>
            <a:fillRect/>
          </a:stretch>
        </p:blipFill>
        <p:spPr>
          <a:xfrm>
            <a:off x="179512" y="171450"/>
            <a:ext cx="5776722" cy="3257550"/>
          </a:xfrm>
          <a:prstGeom prst="rect">
            <a:avLst/>
          </a:prstGeom>
        </p:spPr>
      </p:pic>
      <p:pic>
        <p:nvPicPr>
          <p:cNvPr id="5" name="Рисунок 4"/>
          <p:cNvPicPr>
            <a:picLocks noChangeAspect="1"/>
          </p:cNvPicPr>
          <p:nvPr/>
        </p:nvPicPr>
        <p:blipFill rotWithShape="1">
          <a:blip r:embed="rId3"/>
          <a:srcRect r="6657" b="23226"/>
          <a:stretch/>
        </p:blipFill>
        <p:spPr>
          <a:xfrm>
            <a:off x="2296269" y="3281982"/>
            <a:ext cx="6668219" cy="3510136"/>
          </a:xfrm>
          <a:prstGeom prst="rect">
            <a:avLst/>
          </a:prstGeom>
        </p:spPr>
      </p:pic>
      <p:pic>
        <p:nvPicPr>
          <p:cNvPr id="6" name="Рисунок 5"/>
          <p:cNvPicPr>
            <a:picLocks noChangeAspect="1"/>
          </p:cNvPicPr>
          <p:nvPr/>
        </p:nvPicPr>
        <p:blipFill>
          <a:blip r:embed="rId4"/>
          <a:stretch>
            <a:fillRect/>
          </a:stretch>
        </p:blipFill>
        <p:spPr>
          <a:xfrm>
            <a:off x="762000" y="1143000"/>
            <a:ext cx="7620000" cy="4572000"/>
          </a:xfrm>
          <a:prstGeom prst="rect">
            <a:avLst/>
          </a:prstGeom>
        </p:spPr>
      </p:pic>
    </p:spTree>
    <p:extLst>
      <p:ext uri="{BB962C8B-B14F-4D97-AF65-F5344CB8AC3E}">
        <p14:creationId xmlns:p14="http://schemas.microsoft.com/office/powerpoint/2010/main" val="4292531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solidFill>
                  <a:srgbClr val="002060"/>
                </a:solidFill>
              </a:rPr>
              <a:t>СКОТОУБОЙНЫЕ ПУНКТЫ И УБОЙНЫЕ ПЛОЩАДКИ</a:t>
            </a:r>
          </a:p>
        </p:txBody>
      </p:sp>
      <p:sp>
        <p:nvSpPr>
          <p:cNvPr id="3" name="Содержимое 2"/>
          <p:cNvSpPr>
            <a:spLocks noGrp="1"/>
          </p:cNvSpPr>
          <p:nvPr>
            <p:ph idx="1"/>
          </p:nvPr>
        </p:nvSpPr>
        <p:spPr/>
        <p:txBody>
          <a:bodyPr>
            <a:normAutofit fontScale="92500" lnSpcReduction="20000"/>
          </a:bodyPr>
          <a:lstStyle/>
          <a:p>
            <a:pPr algn="just"/>
            <a:r>
              <a:rPr lang="ru-RU" dirty="0" err="1">
                <a:solidFill>
                  <a:srgbClr val="002060"/>
                </a:solidFill>
              </a:rPr>
              <a:t>Скотоубойные</a:t>
            </a:r>
            <a:r>
              <a:rPr lang="ru-RU" dirty="0">
                <a:solidFill>
                  <a:srgbClr val="002060"/>
                </a:solidFill>
              </a:rPr>
              <a:t> пункты — это небольшие стационарные предприятия малой мощности по убою и переработке животных на мясо. На </a:t>
            </a:r>
            <a:r>
              <a:rPr lang="ru-RU" dirty="0" err="1">
                <a:solidFill>
                  <a:srgbClr val="002060"/>
                </a:solidFill>
              </a:rPr>
              <a:t>скотоубойном</a:t>
            </a:r>
            <a:r>
              <a:rPr lang="ru-RU" dirty="0">
                <a:solidFill>
                  <a:srgbClr val="002060"/>
                </a:solidFill>
              </a:rPr>
              <a:t> пункте можно переработать на мясо в смену до 20 голов крупного рогатого скота, до 60 голов свиней или до 100 голов мелкого рогатого скота.</a:t>
            </a:r>
            <a:r>
              <a:rPr lang="ru-RU" dirty="0" smtClean="0">
                <a:solidFill>
                  <a:srgbClr val="002060"/>
                </a:solidFill>
              </a:rPr>
              <a:t/>
            </a:r>
            <a:br>
              <a:rPr lang="ru-RU" dirty="0" smtClean="0">
                <a:solidFill>
                  <a:srgbClr val="002060"/>
                </a:solidFill>
              </a:rPr>
            </a:br>
            <a:r>
              <a:rPr lang="ru-RU" dirty="0" smtClean="0">
                <a:solidFill>
                  <a:srgbClr val="002060"/>
                </a:solidFill>
              </a:rPr>
              <a:t/>
            </a:r>
            <a:br>
              <a:rPr lang="ru-RU" dirty="0" smtClean="0">
                <a:solidFill>
                  <a:srgbClr val="002060"/>
                </a:solidFill>
              </a:rPr>
            </a:br>
            <a:r>
              <a:rPr lang="ru-RU" dirty="0" err="1">
                <a:solidFill>
                  <a:srgbClr val="002060"/>
                </a:solidFill>
              </a:rPr>
              <a:t>Скотоубойные</a:t>
            </a:r>
            <a:r>
              <a:rPr lang="ru-RU" dirty="0">
                <a:solidFill>
                  <a:srgbClr val="002060"/>
                </a:solidFill>
              </a:rPr>
              <a:t> пункты размещают в небольших районных центрах, рабочих поселках, в ООО, ЗАО и других агропромышленных предприятиях.</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6192688"/>
          </a:xfrm>
        </p:spPr>
        <p:txBody>
          <a:bodyPr>
            <a:normAutofit fontScale="92500" lnSpcReduction="20000"/>
          </a:bodyPr>
          <a:lstStyle/>
          <a:p>
            <a:pPr algn="just"/>
            <a:r>
              <a:rPr lang="ru-RU" dirty="0">
                <a:solidFill>
                  <a:srgbClr val="002060"/>
                </a:solidFill>
              </a:rPr>
              <a:t>На убойных пунктах могут быть предусмотрены не только убой и первичная переработка животных на мясо, но и необходимая обработка субпродуктов, желудков, кишечника и консервирование шкур. Мясо и другие продукты убоя </a:t>
            </a:r>
            <a:r>
              <a:rPr lang="ru-RU" dirty="0" smtClean="0">
                <a:solidFill>
                  <a:srgbClr val="002060"/>
                </a:solidFill>
              </a:rPr>
              <a:t>ох</a:t>
            </a:r>
            <a:r>
              <a:rPr lang="ru-RU" dirty="0">
                <a:solidFill>
                  <a:srgbClr val="002060"/>
                </a:solidFill>
              </a:rPr>
              <a:t>л</a:t>
            </a:r>
            <a:r>
              <a:rPr lang="ru-RU" dirty="0" smtClean="0">
                <a:solidFill>
                  <a:srgbClr val="002060"/>
                </a:solidFill>
              </a:rPr>
              <a:t>аждают </a:t>
            </a:r>
            <a:r>
              <a:rPr lang="ru-RU" dirty="0">
                <a:solidFill>
                  <a:srgbClr val="002060"/>
                </a:solidFill>
              </a:rPr>
              <a:t>в холодильных </a:t>
            </a:r>
            <a:r>
              <a:rPr lang="ru-RU" dirty="0" smtClean="0">
                <a:solidFill>
                  <a:srgbClr val="002060"/>
                </a:solidFill>
              </a:rPr>
              <a:t>камерах </a:t>
            </a:r>
            <a:r>
              <a:rPr lang="ru-RU" dirty="0">
                <a:solidFill>
                  <a:srgbClr val="002060"/>
                </a:solidFill>
              </a:rPr>
              <a:t>с последующим кратковременным хранением.</a:t>
            </a:r>
            <a:r>
              <a:rPr lang="ru-RU" dirty="0" smtClean="0">
                <a:solidFill>
                  <a:srgbClr val="002060"/>
                </a:solidFill>
              </a:rPr>
              <a:t/>
            </a:r>
            <a:br>
              <a:rPr lang="ru-RU" dirty="0" smtClean="0">
                <a:solidFill>
                  <a:srgbClr val="002060"/>
                </a:solidFill>
              </a:rPr>
            </a:br>
            <a:r>
              <a:rPr lang="ru-RU" dirty="0" smtClean="0">
                <a:solidFill>
                  <a:srgbClr val="002060"/>
                </a:solidFill>
              </a:rPr>
              <a:t/>
            </a:r>
            <a:br>
              <a:rPr lang="ru-RU" dirty="0" smtClean="0">
                <a:solidFill>
                  <a:srgbClr val="002060"/>
                </a:solidFill>
              </a:rPr>
            </a:br>
            <a:r>
              <a:rPr lang="ru-RU" dirty="0">
                <a:solidFill>
                  <a:srgbClr val="002060"/>
                </a:solidFill>
              </a:rPr>
              <a:t>Разновидностью </a:t>
            </a:r>
            <a:r>
              <a:rPr lang="ru-RU" dirty="0" err="1">
                <a:solidFill>
                  <a:srgbClr val="002060"/>
                </a:solidFill>
              </a:rPr>
              <a:t>скотоубойного</a:t>
            </a:r>
            <a:r>
              <a:rPr lang="ru-RU" dirty="0">
                <a:solidFill>
                  <a:srgbClr val="002060"/>
                </a:solidFill>
              </a:rPr>
              <a:t> пункта может быть полевой убойный </a:t>
            </a:r>
            <a:r>
              <a:rPr lang="ru-RU" dirty="0" smtClean="0">
                <a:solidFill>
                  <a:srgbClr val="002060"/>
                </a:solidFill>
              </a:rPr>
              <a:t>пункт. </a:t>
            </a:r>
            <a:r>
              <a:rPr lang="ru-RU" dirty="0">
                <a:solidFill>
                  <a:srgbClr val="002060"/>
                </a:solidFill>
              </a:rPr>
              <a:t>Это временная убойная площадка, предназначенная для </a:t>
            </a:r>
            <a:r>
              <a:rPr lang="ru-RU" dirty="0" smtClean="0">
                <a:solidFill>
                  <a:srgbClr val="002060"/>
                </a:solidFill>
              </a:rPr>
              <a:t>убоя </a:t>
            </a:r>
            <a:r>
              <a:rPr lang="ru-RU" dirty="0">
                <a:solidFill>
                  <a:srgbClr val="002060"/>
                </a:solidFill>
              </a:rPr>
              <a:t>и переработки животных походно-полевых условиях. Для убоя животных в полевых условиях можно ограничиться треногой.</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61230</TotalTime>
  <Words>2121</Words>
  <Application>Microsoft Office PowerPoint</Application>
  <PresentationFormat>Экран (4:3)</PresentationFormat>
  <Paragraphs>78</Paragraphs>
  <Slides>43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43</vt:i4>
      </vt:variant>
    </vt:vector>
  </HeadingPairs>
  <TitlesOfParts>
    <vt:vector size="44" baseType="lpstr">
      <vt:lpstr>Тема Office</vt:lpstr>
      <vt:lpstr>Техника ветеринарно-санитарного осмотра органов и туш на современном боенском предприятии.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СКОТОУБОЙНЫЕ ПУНКТЫ И УБОЙНЫЕ ПЛОЩАДКИ</vt:lpstr>
      <vt:lpstr>Презентация PowerPoint</vt:lpstr>
      <vt:lpstr>Презентация PowerPoint</vt:lpstr>
      <vt:lpstr>Презентация PowerPoint</vt:lpstr>
      <vt:lpstr>СПЕЦИАЛИЗИРОВАННЫЕ БОЕНСКИЕ ПРЕДПРИЯТИЯ</vt:lpstr>
      <vt:lpstr>Презентация PowerPoint</vt:lpstr>
      <vt:lpstr>Презентация PowerPoint</vt:lpstr>
      <vt:lpstr>Презентация PowerPoint</vt:lpstr>
      <vt:lpstr>Презентация PowerPoint</vt:lpstr>
      <vt:lpstr>2. Технологические процессы на различных участках бойни и их ветеринарно-санитарная характеристика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ПОМЕЩЕНИЯ ДЛЯ ПРЕДУБОЙНОГО СОДЕРЖАНИЯ </vt:lpstr>
      <vt:lpstr>Презентация PowerPoint</vt:lpstr>
      <vt:lpstr>Презентация PowerPoint</vt:lpstr>
      <vt:lpstr>Презентация PowerPoint</vt:lpstr>
      <vt:lpstr>Презентация PowerPoint</vt:lpstr>
      <vt:lpstr>Презентация PowerPoint</vt:lpstr>
      <vt:lpstr>Различают два способа убоя животных на мясо: убой без оглушения и убой с предварительным оглушением.</vt:lpstr>
      <vt:lpstr>Презентация PowerPoint</vt:lpstr>
      <vt:lpstr>Презентация PowerPoint</vt:lpstr>
      <vt:lpstr>Для оглушения животных предложено несколько способов.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ВЫХОД ПРОДУКТОВ УБОЯ </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Методика и техника ветеринарно-санитарного осмотра органов и туш на современном боенском предприятии.</dc:title>
  <dc:creator>ЕЛЕНА-СВЕТЛАКОВА</dc:creator>
  <cp:lastModifiedBy>Эпизоотология_4</cp:lastModifiedBy>
  <cp:revision>23</cp:revision>
  <dcterms:created xsi:type="dcterms:W3CDTF">2015-10-04T18:30:53Z</dcterms:created>
  <dcterms:modified xsi:type="dcterms:W3CDTF">2022-09-09T08:18:34Z</dcterms:modified>
</cp:coreProperties>
</file>